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08" r:id="rId3"/>
    <p:sldId id="551" r:id="rId4"/>
    <p:sldId id="535" r:id="rId5"/>
    <p:sldId id="536" r:id="rId6"/>
    <p:sldId id="591" r:id="rId7"/>
    <p:sldId id="571" r:id="rId8"/>
    <p:sldId id="543" r:id="rId9"/>
    <p:sldId id="548" r:id="rId10"/>
    <p:sldId id="537" r:id="rId11"/>
    <p:sldId id="544" r:id="rId12"/>
    <p:sldId id="546" r:id="rId13"/>
    <p:sldId id="549" r:id="rId14"/>
    <p:sldId id="538" r:id="rId15"/>
    <p:sldId id="592" r:id="rId16"/>
    <p:sldId id="560" r:id="rId17"/>
    <p:sldId id="559" r:id="rId18"/>
    <p:sldId id="555" r:id="rId19"/>
    <p:sldId id="565" r:id="rId20"/>
    <p:sldId id="593" r:id="rId21"/>
    <p:sldId id="558" r:id="rId22"/>
    <p:sldId id="572" r:id="rId23"/>
    <p:sldId id="561" r:id="rId24"/>
    <p:sldId id="585" r:id="rId25"/>
    <p:sldId id="575" r:id="rId26"/>
    <p:sldId id="566" r:id="rId27"/>
    <p:sldId id="569" r:id="rId28"/>
    <p:sldId id="580" r:id="rId29"/>
    <p:sldId id="583" r:id="rId30"/>
    <p:sldId id="581" r:id="rId31"/>
    <p:sldId id="584" r:id="rId32"/>
    <p:sldId id="586" r:id="rId33"/>
    <p:sldId id="589" r:id="rId34"/>
    <p:sldId id="590" r:id="rId35"/>
    <p:sldId id="594" r:id="rId36"/>
    <p:sldId id="447" r:id="rId37"/>
    <p:sldId id="530" r:id="rId38"/>
    <p:sldId id="448" r:id="rId39"/>
    <p:sldId id="449" r:id="rId40"/>
    <p:sldId id="453" r:id="rId41"/>
    <p:sldId id="534" r:id="rId42"/>
    <p:sldId id="53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4" autoAdjust="0"/>
    <p:restoredTop sz="82882" autoAdjust="0"/>
  </p:normalViewPr>
  <p:slideViewPr>
    <p:cSldViewPr snapToGrid="0">
      <p:cViewPr>
        <p:scale>
          <a:sx n="66" d="100"/>
          <a:sy n="66" d="100"/>
        </p:scale>
        <p:origin x="1507" y="12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image" Target="../media/image77.wmf"/><Relationship Id="rId18" Type="http://schemas.openxmlformats.org/officeDocument/2006/relationships/image" Target="../media/image82.wmf"/><Relationship Id="rId3" Type="http://schemas.openxmlformats.org/officeDocument/2006/relationships/image" Target="../media/image67.wmf"/><Relationship Id="rId21" Type="http://schemas.openxmlformats.org/officeDocument/2006/relationships/image" Target="../media/image85.wmf"/><Relationship Id="rId7" Type="http://schemas.openxmlformats.org/officeDocument/2006/relationships/image" Target="../media/image71.wmf"/><Relationship Id="rId12" Type="http://schemas.openxmlformats.org/officeDocument/2006/relationships/image" Target="../media/image76.wmf"/><Relationship Id="rId17" Type="http://schemas.openxmlformats.org/officeDocument/2006/relationships/image" Target="../media/image81.wmf"/><Relationship Id="rId2" Type="http://schemas.openxmlformats.org/officeDocument/2006/relationships/image" Target="../media/image66.wmf"/><Relationship Id="rId16" Type="http://schemas.openxmlformats.org/officeDocument/2006/relationships/image" Target="../media/image80.wmf"/><Relationship Id="rId20" Type="http://schemas.openxmlformats.org/officeDocument/2006/relationships/image" Target="../media/image84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11" Type="http://schemas.openxmlformats.org/officeDocument/2006/relationships/image" Target="../media/image75.wmf"/><Relationship Id="rId24" Type="http://schemas.openxmlformats.org/officeDocument/2006/relationships/image" Target="../media/image88.wmf"/><Relationship Id="rId5" Type="http://schemas.openxmlformats.org/officeDocument/2006/relationships/image" Target="../media/image69.wmf"/><Relationship Id="rId15" Type="http://schemas.openxmlformats.org/officeDocument/2006/relationships/image" Target="../media/image79.wmf"/><Relationship Id="rId23" Type="http://schemas.openxmlformats.org/officeDocument/2006/relationships/image" Target="../media/image87.wmf"/><Relationship Id="rId10" Type="http://schemas.openxmlformats.org/officeDocument/2006/relationships/image" Target="../media/image74.wmf"/><Relationship Id="rId19" Type="http://schemas.openxmlformats.org/officeDocument/2006/relationships/image" Target="../media/image83.wmf"/><Relationship Id="rId4" Type="http://schemas.openxmlformats.org/officeDocument/2006/relationships/image" Target="../media/image68.wmf"/><Relationship Id="rId9" Type="http://schemas.openxmlformats.org/officeDocument/2006/relationships/image" Target="../media/image73.wmf"/><Relationship Id="rId14" Type="http://schemas.openxmlformats.org/officeDocument/2006/relationships/image" Target="../media/image78.wmf"/><Relationship Id="rId22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5" Type="http://schemas.openxmlformats.org/officeDocument/2006/relationships/image" Target="../media/image75.wmf"/><Relationship Id="rId4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B23D9-35A0-466F-96CD-C1F8AF569C68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D1433-65A8-4ECD-A78B-197531DDE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4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D1433-65A8-4ECD-A78B-197531DDE8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66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D1433-65A8-4ECD-A78B-197531DDE8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09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D1433-65A8-4ECD-A78B-197531DDE8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27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D1433-65A8-4ECD-A78B-197531DDE8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8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D1433-65A8-4ECD-A78B-197531DDE8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6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D1433-65A8-4ECD-A78B-197531DDE8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007712"/>
            <a:ext cx="820771" cy="617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18614" r="28667" b="18182"/>
          <a:stretch/>
        </p:blipFill>
        <p:spPr>
          <a:xfrm>
            <a:off x="116114" y="6107045"/>
            <a:ext cx="1204685" cy="4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9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26353" y="408324"/>
            <a:ext cx="11519015" cy="468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2861341" y="-1374906"/>
            <a:ext cx="6667547" cy="274620"/>
          </a:xfrm>
          <a:prstGeom prst="rect">
            <a:avLst/>
          </a:prstGeom>
          <a:effectLst/>
        </p:spPr>
        <p:txBody>
          <a:bodyPr>
            <a:noAutofit/>
          </a:bodyPr>
          <a:lstStyle/>
          <a:p>
            <a:pPr algn="r">
              <a:spcBef>
                <a:spcPct val="0"/>
              </a:spcBef>
            </a:pP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09600" y="1052513"/>
            <a:ext cx="10972800" cy="50736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4"/>
          <p:cNvSpPr txBox="1">
            <a:spLocks/>
          </p:cNvSpPr>
          <p:nvPr userDrawn="1"/>
        </p:nvSpPr>
        <p:spPr>
          <a:xfrm>
            <a:off x="9011840" y="627204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800" kern="1200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1834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689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371119"/>
            <a:ext cx="12192000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3422388"/>
            <a:ext cx="12192000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3" descr="C:\Users\User\Desktop\imgres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3" y="1548112"/>
            <a:ext cx="1178004" cy="7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85" y="1548112"/>
            <a:ext cx="2039251" cy="73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336551" y="2416834"/>
            <a:ext cx="11506200" cy="10055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75C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910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880083"/>
            <a:ext cx="12192000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3422388"/>
            <a:ext cx="12192000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3" descr="C:\Users\User\Desktop\imgres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3" y="1130525"/>
            <a:ext cx="1178004" cy="7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85" y="1130525"/>
            <a:ext cx="2039251" cy="73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336551" y="1937541"/>
            <a:ext cx="11506200" cy="148484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75C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04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883841"/>
            <a:ext cx="12192000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1935110"/>
            <a:ext cx="12192000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336551" y="929556"/>
            <a:ext cx="11506200" cy="10055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75C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26349" y="2137272"/>
            <a:ext cx="11530291" cy="3988895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315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26353" y="444005"/>
            <a:ext cx="11519015" cy="468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011840" y="627204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lang="ko-KR" altLang="en-US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en-US" altLang="ko-KR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65389" y="1016510"/>
            <a:ext cx="7659411" cy="0"/>
          </a:xfrm>
          <a:prstGeom prst="line">
            <a:avLst/>
          </a:prstGeom>
          <a:ln>
            <a:solidFill>
              <a:srgbClr val="00375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90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26353" y="444005"/>
            <a:ext cx="11519015" cy="4680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64240" y="627204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lang="ko-KR" altLang="en-US" sz="1400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D39262-B491-4869-BA95-D6A6C727505B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813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26353" y="444005"/>
            <a:ext cx="11519015" cy="4680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64240" y="627204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lang="ko-KR" altLang="en-US" sz="1400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D39262-B491-4869-BA95-D6A6C727505B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524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바닥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326349" y="6665364"/>
            <a:ext cx="11530291" cy="1926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buNone/>
              <a:defRPr lang="ko-KR" altLang="en-US" sz="900" i="1" kern="120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6353" y="444005"/>
            <a:ext cx="11519015" cy="468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011840" y="627204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lang="ko-KR" altLang="en-US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en-US" altLang="ko-KR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65389" y="1016510"/>
            <a:ext cx="7659411" cy="0"/>
          </a:xfrm>
          <a:prstGeom prst="line">
            <a:avLst/>
          </a:prstGeom>
          <a:ln>
            <a:solidFill>
              <a:srgbClr val="00375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70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-43" y="-27384"/>
            <a:ext cx="12192043" cy="64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제목 개체 틀 44"/>
          <p:cNvSpPr>
            <a:spLocks noGrp="1"/>
          </p:cNvSpPr>
          <p:nvPr>
            <p:ph type="title"/>
          </p:nvPr>
        </p:nvSpPr>
        <p:spPr>
          <a:xfrm>
            <a:off x="326353" y="426587"/>
            <a:ext cx="11519015" cy="468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1" name="제목 1"/>
          <p:cNvSpPr txBox="1">
            <a:spLocks/>
          </p:cNvSpPr>
          <p:nvPr userDrawn="1"/>
        </p:nvSpPr>
        <p:spPr>
          <a:xfrm>
            <a:off x="723901" y="-8632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KAIST RCV Lab.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44" y="6662166"/>
            <a:ext cx="12192043" cy="22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546101" y="6617078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69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70" r:id="rId8"/>
    <p:sldLayoutId id="2147483667" r:id="rId9"/>
    <p:sldLayoutId id="2147483669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kumimoji="0" lang="ko-KR" altLang="en-US" sz="2800" b="1" i="0" u="none" strike="noStrike" kern="1200" cap="none" spc="0" normalizeH="0" baseline="0" noProof="0" smtClean="0">
          <a:ln>
            <a:noFill/>
          </a:ln>
          <a:solidFill>
            <a:srgbClr val="00375C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Standard_Book_Numbe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hyperlink" Target="https://en.wikipedia.org/wiki/Special:BookSources/0-12-379777-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hyperlink" Target="http://docs.opencv.org/doc/tutorials/calib3d/camera_calibration/camera_calibration.html" TargetMode="External"/><Relationship Id="rId4" Type="http://schemas.openxmlformats.org/officeDocument/2006/relationships/image" Target="../media/image46.png"/><Relationship Id="rId9" Type="http://schemas.openxmlformats.org/officeDocument/2006/relationships/hyperlink" Target="http://www.vision.caltech.edu/bouguetj/calib_doc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2.wmf"/><Relationship Id="rId26" Type="http://schemas.openxmlformats.org/officeDocument/2006/relationships/image" Target="../media/image76.wmf"/><Relationship Id="rId39" Type="http://schemas.openxmlformats.org/officeDocument/2006/relationships/oleObject" Target="../embeddings/oleObject20.bin"/><Relationship Id="rId21" Type="http://schemas.openxmlformats.org/officeDocument/2006/relationships/oleObject" Target="../embeddings/oleObject11.bin"/><Relationship Id="rId34" Type="http://schemas.openxmlformats.org/officeDocument/2006/relationships/image" Target="../media/image80.wmf"/><Relationship Id="rId42" Type="http://schemas.openxmlformats.org/officeDocument/2006/relationships/image" Target="../media/image84.wmf"/><Relationship Id="rId47" Type="http://schemas.openxmlformats.org/officeDocument/2006/relationships/oleObject" Target="../embeddings/oleObject24.bin"/><Relationship Id="rId50" Type="http://schemas.openxmlformats.org/officeDocument/2006/relationships/image" Target="../media/image87.wmf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1.wmf"/><Relationship Id="rId29" Type="http://schemas.openxmlformats.org/officeDocument/2006/relationships/oleObject" Target="../embeddings/oleObject15.bin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75.wmf"/><Relationship Id="rId32" Type="http://schemas.openxmlformats.org/officeDocument/2006/relationships/image" Target="../media/image79.wmf"/><Relationship Id="rId37" Type="http://schemas.openxmlformats.org/officeDocument/2006/relationships/oleObject" Target="../embeddings/oleObject19.bin"/><Relationship Id="rId40" Type="http://schemas.openxmlformats.org/officeDocument/2006/relationships/image" Target="../media/image83.wmf"/><Relationship Id="rId45" Type="http://schemas.openxmlformats.org/officeDocument/2006/relationships/oleObject" Target="../embeddings/oleObject23.bin"/><Relationship Id="rId53" Type="http://schemas.openxmlformats.org/officeDocument/2006/relationships/image" Target="../media/image8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8.wmf"/><Relationship Id="rId19" Type="http://schemas.openxmlformats.org/officeDocument/2006/relationships/oleObject" Target="../embeddings/oleObject10.bin"/><Relationship Id="rId31" Type="http://schemas.openxmlformats.org/officeDocument/2006/relationships/oleObject" Target="../embeddings/oleObject16.bin"/><Relationship Id="rId44" Type="http://schemas.openxmlformats.org/officeDocument/2006/relationships/image" Target="../media/image85.wmf"/><Relationship Id="rId52" Type="http://schemas.openxmlformats.org/officeDocument/2006/relationships/image" Target="../media/image8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70.wmf"/><Relationship Id="rId22" Type="http://schemas.openxmlformats.org/officeDocument/2006/relationships/image" Target="../media/image74.wmf"/><Relationship Id="rId27" Type="http://schemas.openxmlformats.org/officeDocument/2006/relationships/oleObject" Target="../embeddings/oleObject14.bin"/><Relationship Id="rId30" Type="http://schemas.openxmlformats.org/officeDocument/2006/relationships/image" Target="../media/image78.wmf"/><Relationship Id="rId35" Type="http://schemas.openxmlformats.org/officeDocument/2006/relationships/oleObject" Target="../embeddings/oleObject18.bin"/><Relationship Id="rId43" Type="http://schemas.openxmlformats.org/officeDocument/2006/relationships/oleObject" Target="../embeddings/oleObject22.bin"/><Relationship Id="rId48" Type="http://schemas.openxmlformats.org/officeDocument/2006/relationships/oleObject" Target="../embeddings/oleObject25.bin"/><Relationship Id="rId8" Type="http://schemas.openxmlformats.org/officeDocument/2006/relationships/image" Target="../media/image67.wmf"/><Relationship Id="rId51" Type="http://schemas.openxmlformats.org/officeDocument/2006/relationships/oleObject" Target="../embeddings/oleObject27.bin"/><Relationship Id="rId3" Type="http://schemas.openxmlformats.org/officeDocument/2006/relationships/oleObject" Target="../embeddings/oleObject2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3.bin"/><Relationship Id="rId33" Type="http://schemas.openxmlformats.org/officeDocument/2006/relationships/oleObject" Target="../embeddings/oleObject17.bin"/><Relationship Id="rId38" Type="http://schemas.openxmlformats.org/officeDocument/2006/relationships/image" Target="../media/image82.wmf"/><Relationship Id="rId46" Type="http://schemas.openxmlformats.org/officeDocument/2006/relationships/image" Target="../media/image86.wmf"/><Relationship Id="rId20" Type="http://schemas.openxmlformats.org/officeDocument/2006/relationships/image" Target="../media/image73.wmf"/><Relationship Id="rId41" Type="http://schemas.openxmlformats.org/officeDocument/2006/relationships/oleObject" Target="../embeddings/oleObject2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66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2.bin"/><Relationship Id="rId28" Type="http://schemas.openxmlformats.org/officeDocument/2006/relationships/image" Target="../media/image77.wmf"/><Relationship Id="rId36" Type="http://schemas.openxmlformats.org/officeDocument/2006/relationships/image" Target="../media/image81.wmf"/><Relationship Id="rId49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75.wmf"/><Relationship Id="rId3" Type="http://schemas.openxmlformats.org/officeDocument/2006/relationships/image" Target="../media/image94.png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93.wmf"/><Relationship Id="rId5" Type="http://schemas.openxmlformats.org/officeDocument/2006/relationships/image" Target="../media/image90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9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is.uky.edu/~stewe/FIVEPOIN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png"/><Relationship Id="rId18" Type="http://schemas.openxmlformats.org/officeDocument/2006/relationships/image" Target="../media/image430.png"/><Relationship Id="rId3" Type="http://schemas.openxmlformats.org/officeDocument/2006/relationships/image" Target="../media/image113.png"/><Relationship Id="rId12" Type="http://schemas.openxmlformats.org/officeDocument/2006/relationships/image" Target="../media/image360.png"/><Relationship Id="rId17" Type="http://schemas.openxmlformats.org/officeDocument/2006/relationships/image" Target="../media/image420.png"/><Relationship Id="rId2" Type="http://schemas.openxmlformats.org/officeDocument/2006/relationships/image" Target="../media/image112.png"/><Relationship Id="rId16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50.png"/><Relationship Id="rId5" Type="http://schemas.openxmlformats.org/officeDocument/2006/relationships/image" Target="../media/image11.jpe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15.jpeg"/><Relationship Id="rId14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vis.uky.edu/~stewe/FIVEPOINT/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png"/><Relationship Id="rId18" Type="http://schemas.openxmlformats.org/officeDocument/2006/relationships/image" Target="../media/image430.png"/><Relationship Id="rId3" Type="http://schemas.openxmlformats.org/officeDocument/2006/relationships/image" Target="../media/image113.png"/><Relationship Id="rId12" Type="http://schemas.openxmlformats.org/officeDocument/2006/relationships/image" Target="../media/image360.png"/><Relationship Id="rId17" Type="http://schemas.openxmlformats.org/officeDocument/2006/relationships/image" Target="../media/image420.png"/><Relationship Id="rId2" Type="http://schemas.openxmlformats.org/officeDocument/2006/relationships/image" Target="../media/image112.png"/><Relationship Id="rId16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50.png"/><Relationship Id="rId5" Type="http://schemas.openxmlformats.org/officeDocument/2006/relationships/image" Target="../media/image11.jpe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15.jpeg"/><Relationship Id="rId1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60.png"/><Relationship Id="rId7" Type="http://schemas.openxmlformats.org/officeDocument/2006/relationships/image" Target="../media/image140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ceres-solver.org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tour.cs.washington.edu/bundler/" TargetMode="External"/><Relationship Id="rId2" Type="http://schemas.openxmlformats.org/officeDocument/2006/relationships/hyperlink" Target="http://cms.brookes.ac.uk/staff/PhilipTorr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shwoo93@kaist.ac.kr" TargetMode="Externa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40.png"/><Relationship Id="rId2" Type="http://schemas.openxmlformats.org/officeDocument/2006/relationships/notesSlide" Target="../notesSlides/notesSlide2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80.png"/><Relationship Id="rId5" Type="http://schemas.openxmlformats.org/officeDocument/2006/relationships/image" Target="../media/image12.png"/><Relationship Id="rId10" Type="http://schemas.openxmlformats.org/officeDocument/2006/relationships/image" Target="../media/image170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4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26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914400" y="1475308"/>
            <a:ext cx="10363200" cy="1470025"/>
          </a:xfrm>
        </p:spPr>
        <p:txBody>
          <a:bodyPr/>
          <a:lstStyle/>
          <a:p>
            <a:r>
              <a:rPr lang="en-US" altLang="ko-KR" dirty="0" smtClean="0"/>
              <a:t>PA2: Structure-from-Motion (</a:t>
            </a:r>
            <a:r>
              <a:rPr lang="en-US" altLang="ko-KR" dirty="0" err="1" smtClean="0"/>
              <a:t>SfM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828800" y="3921279"/>
            <a:ext cx="8534400" cy="1752600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2018. 10. </a:t>
            </a:r>
            <a:r>
              <a:rPr lang="en-US" altLang="ko-KR" dirty="0" smtClean="0">
                <a:solidFill>
                  <a:schemeClr val="tx1"/>
                </a:solidFill>
              </a:rPr>
              <a:t>25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Sunghoon </a:t>
            </a:r>
            <a:r>
              <a:rPr lang="en-US" altLang="ko-KR" dirty="0" err="1" smtClean="0">
                <a:solidFill>
                  <a:schemeClr val="tx1"/>
                </a:solidFill>
              </a:rPr>
              <a:t>Im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4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Camera Calibration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Pinhole camera model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85" y="1588431"/>
            <a:ext cx="8312270" cy="4537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16960" y="6171752"/>
            <a:ext cx="539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 dirty="0">
                <a:solidFill>
                  <a:srgbClr val="222222"/>
                </a:solidFill>
                <a:latin typeface="Arial" panose="020B0604020202020204" pitchFamily="34" charset="0"/>
              </a:rPr>
              <a:t>David A. Forsyth and Jean Ponce (2003). Computer Vision, </a:t>
            </a:r>
            <a:r>
              <a:rPr lang="en-US" altLang="ko-KR" sz="14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en-US" altLang="ko-KR" sz="1400" i="1" dirty="0" smtClean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altLang="ko-KR" sz="14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 </a:t>
            </a:r>
            <a:r>
              <a:rPr lang="en-US" altLang="ko-KR" sz="1400" i="1" dirty="0">
                <a:solidFill>
                  <a:srgbClr val="222222"/>
                </a:solidFill>
                <a:latin typeface="Arial" panose="020B0604020202020204" pitchFamily="34" charset="0"/>
              </a:rPr>
              <a:t>Modern Approach. Prentice Hall. </a:t>
            </a:r>
            <a:r>
              <a:rPr lang="en-US" altLang="ko-KR" sz="1400" i="1" dirty="0">
                <a:solidFill>
                  <a:srgbClr val="0B0080"/>
                </a:solidFill>
                <a:latin typeface="Arial" panose="020B0604020202020204" pitchFamily="34" charset="0"/>
                <a:hlinkClick r:id="rId3" tooltip="International Standard Book Number"/>
              </a:rPr>
              <a:t>ISBN</a:t>
            </a:r>
            <a:r>
              <a:rPr lang="en-US" altLang="ko-KR" sz="1400" i="1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400" i="1" dirty="0">
                <a:solidFill>
                  <a:srgbClr val="0B0080"/>
                </a:solidFill>
                <a:latin typeface="Arial" panose="020B0604020202020204" pitchFamily="34" charset="0"/>
                <a:hlinkClick r:id="rId4" tooltip="Special:BookSources/0-12-379777-2"/>
              </a:rPr>
              <a:t>0-12-379777-2</a:t>
            </a:r>
            <a:r>
              <a:rPr lang="en-US" altLang="ko-KR" sz="1400" i="1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altLang="ko-KR" sz="1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66179" y="1304898"/>
            <a:ext cx="3338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MR10"/>
              </a:rPr>
              <a:t>(Brunelleschi </a:t>
            </a:r>
            <a:r>
              <a:rPr lang="en-US" altLang="ko-KR" dirty="0">
                <a:solidFill>
                  <a:srgbClr val="000000"/>
                </a:solidFill>
                <a:latin typeface="CMR10"/>
              </a:rPr>
              <a:t>at </a:t>
            </a:r>
            <a:r>
              <a:rPr lang="en-US" altLang="ko-KR" dirty="0" smtClean="0">
                <a:solidFill>
                  <a:srgbClr val="000000"/>
                </a:solidFill>
                <a:latin typeface="CMR10"/>
              </a:rPr>
              <a:t>15</a:t>
            </a:r>
            <a:r>
              <a:rPr lang="en-US" altLang="ko-KR" baseline="30000" dirty="0" smtClean="0">
                <a:solidFill>
                  <a:srgbClr val="000000"/>
                </a:solidFill>
                <a:latin typeface="CMR10"/>
              </a:rPr>
              <a:t>th</a:t>
            </a:r>
            <a:r>
              <a:rPr lang="en-US" altLang="ko-KR" dirty="0" smtClean="0">
                <a:solidFill>
                  <a:srgbClr val="000000"/>
                </a:solidFill>
                <a:latin typeface="CMR10"/>
              </a:rPr>
              <a:t> century) </a:t>
            </a:r>
            <a:endParaRPr lang="ko-KR" altLang="en-US" dirty="0"/>
          </a:p>
        </p:txBody>
      </p:sp>
      <p:pic>
        <p:nvPicPr>
          <p:cNvPr id="14" name="Picture 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689" y="798589"/>
            <a:ext cx="2226351" cy="133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47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r>
              <a:rPr lang="en-US" altLang="ko-KR" dirty="0" smtClean="0"/>
              <a:t>Lens Distortion Parameters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Camera Calibration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6836" y="1580167"/>
            <a:ext cx="43899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ea typeface="바탕" pitchFamily="18" charset="-127"/>
                <a:cs typeface="Times New Roman" pitchFamily="18" charset="0"/>
              </a:rPr>
              <a:t>Undistorted to distorted coordinate</a:t>
            </a:r>
          </a:p>
          <a:p>
            <a:r>
              <a:rPr lang="en-US" altLang="ko-KR" sz="1600" dirty="0">
                <a:latin typeface="+mj-lt"/>
                <a:ea typeface="바탕" pitchFamily="18" charset="-127"/>
                <a:cs typeface="Times New Roman" pitchFamily="18" charset="0"/>
              </a:rPr>
              <a:t>  5 parameters (MATLAB toolbox &amp; </a:t>
            </a:r>
            <a:r>
              <a:rPr lang="en-US" altLang="ko-KR" sz="1600" dirty="0" err="1">
                <a:latin typeface="+mj-lt"/>
                <a:ea typeface="바탕" pitchFamily="18" charset="-127"/>
                <a:cs typeface="Times New Roman" pitchFamily="18" charset="0"/>
              </a:rPr>
              <a:t>OpenCV</a:t>
            </a:r>
            <a:r>
              <a:rPr lang="en-US" altLang="ko-KR" sz="1600" dirty="0">
                <a:latin typeface="+mj-lt"/>
                <a:ea typeface="바탕" pitchFamily="18" charset="-127"/>
                <a:cs typeface="Times New Roman" pitchFamily="18" charset="0"/>
              </a:rPr>
              <a:t>)</a:t>
            </a:r>
            <a:endParaRPr lang="ko-KR" altLang="en-US" sz="1600" dirty="0" err="1">
              <a:latin typeface="+mj-lt"/>
              <a:ea typeface="바탕" pitchFamily="18" charset="-127"/>
              <a:cs typeface="Times New Roman" pitchFamily="18" charset="0"/>
            </a:endParaRPr>
          </a:p>
        </p:txBody>
      </p:sp>
      <p:graphicFrame>
        <p:nvGraphicFramePr>
          <p:cNvPr id="4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964862"/>
              </p:ext>
            </p:extLst>
          </p:nvPr>
        </p:nvGraphicFramePr>
        <p:xfrm>
          <a:off x="3660752" y="2152312"/>
          <a:ext cx="497681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0" name="수식" r:id="rId4" imgW="3390840" imgH="482400" progId="Equation.3">
                  <p:embed/>
                </p:oleObj>
              </mc:Choice>
              <mc:Fallback>
                <p:oleObj name="수식" r:id="rId4" imgW="3390840" imgH="482400" progId="Equation.3">
                  <p:embed/>
                  <p:pic>
                    <p:nvPicPr>
                      <p:cNvPr id="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0752" y="2152312"/>
                        <a:ext cx="4976813" cy="704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5696273" y="3192700"/>
            <a:ext cx="3374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itchFamily="18" charset="0"/>
                <a:ea typeface="바탕" pitchFamily="18" charset="-127"/>
                <a:cs typeface="Times New Roman" pitchFamily="18" charset="0"/>
              </a:rPr>
              <a:t>http://</a:t>
            </a:r>
            <a:r>
              <a:rPr lang="en-US" altLang="ko-KR" sz="1000" dirty="0">
                <a:latin typeface="Times New Roman" pitchFamily="18" charset="0"/>
                <a:ea typeface="바탕" pitchFamily="18" charset="-127"/>
                <a:cs typeface="Times New Roman" pitchFamily="18" charset="0"/>
              </a:rPr>
              <a:t>www.vision.caltech.edu/bouguetj/calib_doc/index.html</a:t>
            </a:r>
            <a:endParaRPr lang="ko-KR" altLang="en-US" sz="1000" dirty="0" err="1">
              <a:latin typeface="Times New Roman" pitchFamily="18" charset="0"/>
              <a:ea typeface="바탕" pitchFamily="18" charset="-127"/>
              <a:cs typeface="Times New Roman" pitchFamily="18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4247320" y="2918269"/>
            <a:ext cx="186693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819949" y="289927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ea typeface="바탕" pitchFamily="18" charset="-127"/>
                <a:cs typeface="Times New Roman" pitchFamily="18" charset="0"/>
              </a:rPr>
              <a:t>Radial</a:t>
            </a:r>
            <a:endParaRPr lang="ko-KR" altLang="en-US" sz="1600" dirty="0" err="1">
              <a:solidFill>
                <a:srgbClr val="FF0000"/>
              </a:solidFill>
              <a:latin typeface="Times New Roman" pitchFamily="18" charset="0"/>
              <a:ea typeface="바탕" pitchFamily="18" charset="-127"/>
              <a:cs typeface="Times New Roman" pitchFamily="18" charset="0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6698084" y="2937022"/>
            <a:ext cx="1999948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64068" y="2918028"/>
            <a:ext cx="1050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Times New Roman" pitchFamily="18" charset="0"/>
                <a:ea typeface="바탕" pitchFamily="18" charset="-127"/>
                <a:cs typeface="Times New Roman" pitchFamily="18" charset="0"/>
              </a:rPr>
              <a:t>Tangential</a:t>
            </a:r>
            <a:endParaRPr lang="ko-KR" altLang="en-US" sz="1600" dirty="0" err="1">
              <a:solidFill>
                <a:srgbClr val="0000FF"/>
              </a:solidFill>
              <a:latin typeface="Times New Roman" pitchFamily="18" charset="0"/>
              <a:ea typeface="바탕" pitchFamily="18" charset="-127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4018" y="3694109"/>
            <a:ext cx="1691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Distorted image</a:t>
            </a:r>
            <a:endParaRPr lang="ko-KR" alt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742114" y="5819575"/>
            <a:ext cx="2015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Un-distorted image</a:t>
            </a:r>
            <a:endParaRPr lang="ko-KR" altLang="en-US" sz="1600" dirty="0"/>
          </a:p>
        </p:txBody>
      </p:sp>
      <p:pic>
        <p:nvPicPr>
          <p:cNvPr id="57" name="Picture 259" descr="brick wall with lens distor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31" y="2020213"/>
            <a:ext cx="2536207" cy="16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61" descr="brick wall without lens distor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31" y="4128549"/>
            <a:ext cx="2536207" cy="16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8829" y="768383"/>
            <a:ext cx="2954125" cy="27013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9029" y="3469699"/>
            <a:ext cx="2925729" cy="26104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91627" y="3613321"/>
            <a:ext cx="58726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Radial distortion:</a:t>
            </a:r>
            <a:endParaRPr lang="en-US" altLang="ko-KR" sz="1600" dirty="0"/>
          </a:p>
          <a:p>
            <a:r>
              <a:rPr lang="ko-KR" altLang="en-US" sz="1600" dirty="0" err="1" smtClean="0"/>
              <a:t>This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is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due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to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refractive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index</a:t>
            </a:r>
            <a:r>
              <a:rPr lang="ko-KR" altLang="en-US" sz="1600" dirty="0"/>
              <a:t> of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convex</a:t>
            </a:r>
            <a:r>
              <a:rPr lang="ko-KR" altLang="en-US" sz="1600" dirty="0"/>
              <a:t> </a:t>
            </a:r>
            <a:r>
              <a:rPr lang="ko-KR" altLang="en-US" sz="1600" dirty="0" err="1"/>
              <a:t>lens</a:t>
            </a:r>
            <a:r>
              <a:rPr lang="ko-KR" altLang="en-US" sz="1600" dirty="0"/>
              <a:t>, and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distortion</a:t>
            </a:r>
            <a:r>
              <a:rPr lang="ko-KR" altLang="en-US" sz="1600" dirty="0"/>
              <a:t> of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image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determined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distance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center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>
                <a:solidFill>
                  <a:srgbClr val="0000FF"/>
                </a:solidFill>
              </a:rPr>
              <a:t>Tangential distortion:</a:t>
            </a:r>
          </a:p>
          <a:p>
            <a:r>
              <a:rPr lang="en-US" altLang="ko-KR" sz="1600" dirty="0"/>
              <a:t>Distortion caused by camera lens (CCD, CMOS) is not aligned horizontally or centering of lens itself is not made during camera manufacturing (assembly) process.</a:t>
            </a:r>
            <a:endParaRPr lang="ko-KR" alt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9164240" y="607454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ea typeface="바탕" pitchFamily="18" charset="-127"/>
                <a:cs typeface="Times New Roman" pitchFamily="18" charset="0"/>
              </a:rPr>
              <a:t>Radial</a:t>
            </a:r>
            <a:endParaRPr lang="ko-KR" altLang="en-US" sz="1600" dirty="0" err="1">
              <a:solidFill>
                <a:srgbClr val="FF0000"/>
              </a:solidFill>
              <a:latin typeface="Times New Roman" pitchFamily="18" charset="0"/>
              <a:ea typeface="바탕" pitchFamily="18" charset="-127"/>
              <a:cs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659842" y="3380282"/>
            <a:ext cx="1050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Times New Roman" pitchFamily="18" charset="0"/>
                <a:ea typeface="바탕" pitchFamily="18" charset="-127"/>
                <a:cs typeface="Times New Roman" pitchFamily="18" charset="0"/>
              </a:rPr>
              <a:t>Tangential</a:t>
            </a:r>
            <a:endParaRPr lang="ko-KR" altLang="en-US" sz="1600" dirty="0" err="1">
              <a:solidFill>
                <a:srgbClr val="0000FF"/>
              </a:solidFill>
              <a:latin typeface="Times New Roman" pitchFamily="18" charset="0"/>
              <a:ea typeface="바탕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r>
              <a:rPr lang="en-US" altLang="ko-KR" dirty="0" smtClean="0"/>
              <a:t>Zhang’s Calibration idea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Zhang’s method requires that the calibration object is planar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Then </a:t>
            </a:r>
            <a:r>
              <a:rPr lang="en-US" altLang="ko-KR" dirty="0"/>
              <a:t>the 3D-2D relationship is described by a </a:t>
            </a:r>
            <a:r>
              <a:rPr lang="en-US" altLang="ko-KR" dirty="0" err="1"/>
              <a:t>homography</a:t>
            </a:r>
            <a:r>
              <a:rPr lang="en-US" altLang="ko-KR" dirty="0"/>
              <a:t>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Without </a:t>
            </a:r>
            <a:r>
              <a:rPr lang="en-US" altLang="ko-KR" dirty="0"/>
              <a:t>loss of generality, we assume the model plane is on Z = 0 of the world coordinate system</a:t>
            </a:r>
            <a:r>
              <a:rPr lang="en-US" altLang="ko-KR" dirty="0" smtClean="0"/>
              <a:t>.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Camera Calibration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13" y="3078203"/>
            <a:ext cx="6676407" cy="24398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490309" y="5476581"/>
            <a:ext cx="3878651" cy="1026587"/>
            <a:chOff x="610830" y="2855078"/>
            <a:chExt cx="4713011" cy="124742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l="18433" t="55007" r="15337"/>
            <a:stretch/>
          </p:blipFill>
          <p:spPr>
            <a:xfrm>
              <a:off x="3393441" y="3232348"/>
              <a:ext cx="1930400" cy="80376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5240" y="2855078"/>
              <a:ext cx="1747522" cy="36379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rcRect b="44993"/>
            <a:stretch/>
          </p:blipFill>
          <p:spPr>
            <a:xfrm>
              <a:off x="610830" y="3119843"/>
              <a:ext cx="2914690" cy="982657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390" y="3263606"/>
            <a:ext cx="2764250" cy="32395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그룹 28"/>
          <p:cNvGrpSpPr/>
          <p:nvPr/>
        </p:nvGrpSpPr>
        <p:grpSpPr>
          <a:xfrm>
            <a:off x="7293893" y="708713"/>
            <a:ext cx="4674427" cy="875096"/>
            <a:chOff x="5179976" y="1219200"/>
            <a:chExt cx="6495568" cy="121603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9976" y="1219200"/>
              <a:ext cx="6495568" cy="1216031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6574420" y="1783081"/>
              <a:ext cx="868102" cy="18461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8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r>
              <a:rPr lang="en-US" altLang="ko-KR" dirty="0" smtClean="0"/>
              <a:t>Zhang’s Calibration in short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/>
              <a:t>Print </a:t>
            </a:r>
            <a:r>
              <a:rPr lang="en-US" altLang="ko-KR" sz="1600" dirty="0"/>
              <a:t>a pattern and attach it to a planar </a:t>
            </a:r>
            <a:r>
              <a:rPr lang="en-US" altLang="ko-KR" sz="1600" dirty="0" smtClean="0"/>
              <a:t>surface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/>
              <a:t>Take </a:t>
            </a:r>
            <a:r>
              <a:rPr lang="en-US" altLang="ko-KR" sz="1600" dirty="0"/>
              <a:t>a few images of the model plane under different orientations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by </a:t>
            </a:r>
            <a:r>
              <a:rPr lang="en-US" altLang="ko-KR" sz="1600" dirty="0"/>
              <a:t>moving either the plane or the </a:t>
            </a:r>
            <a:r>
              <a:rPr lang="en-US" altLang="ko-KR" sz="1600" dirty="0" smtClean="0"/>
              <a:t>camera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/>
              <a:t>Detect </a:t>
            </a:r>
            <a:r>
              <a:rPr lang="en-US" altLang="ko-KR" sz="1600" dirty="0"/>
              <a:t>the feature points in the </a:t>
            </a:r>
            <a:r>
              <a:rPr lang="en-US" altLang="ko-KR" sz="1600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/>
              <a:t>Estimate </a:t>
            </a:r>
            <a:r>
              <a:rPr lang="en-US" altLang="ko-KR" sz="1600" dirty="0"/>
              <a:t>the five intrinsic parameters and all the extrinsic parameters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using </a:t>
            </a:r>
            <a:r>
              <a:rPr lang="en-US" altLang="ko-KR" sz="1600" i="1" u="sng" dirty="0"/>
              <a:t>the closed-form solution </a:t>
            </a:r>
            <a:r>
              <a:rPr lang="en-US" altLang="ko-KR" sz="1600" dirty="0"/>
              <a:t>as described in Sect. </a:t>
            </a:r>
            <a:r>
              <a:rPr lang="en-US" altLang="ko-KR" sz="1600" dirty="0" smtClean="0"/>
              <a:t>3.1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/>
              <a:t>Estimate </a:t>
            </a:r>
            <a:r>
              <a:rPr lang="en-US" altLang="ko-KR" sz="1600" dirty="0"/>
              <a:t>the coefficients of the radial distortion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by </a:t>
            </a:r>
            <a:r>
              <a:rPr lang="en-US" altLang="ko-KR" sz="1600" dirty="0"/>
              <a:t>solving the </a:t>
            </a:r>
            <a:r>
              <a:rPr lang="en-US" altLang="ko-KR" sz="1600" i="1" u="sng" dirty="0"/>
              <a:t>linear </a:t>
            </a:r>
            <a:r>
              <a:rPr lang="en-US" altLang="ko-KR" sz="1600" i="1" u="sng" dirty="0" smtClean="0"/>
              <a:t>least-squares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(13</a:t>
            </a:r>
            <a:r>
              <a:rPr lang="en-US" altLang="ko-KR" sz="16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/>
              <a:t>Refine </a:t>
            </a:r>
            <a:r>
              <a:rPr lang="en-US" altLang="ko-KR" sz="1600" dirty="0"/>
              <a:t>all parameters by </a:t>
            </a:r>
            <a:r>
              <a:rPr lang="en-US" altLang="ko-KR" sz="1600" i="1" u="sng" dirty="0"/>
              <a:t>minimizing (14)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Camera Calibration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28" y="3631290"/>
            <a:ext cx="2767891" cy="20759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10" y="3561895"/>
            <a:ext cx="2860418" cy="21453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58799" y="76234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https://www.microsoft.com/en-us/research/wp-content/uploads/2016/02/tr98-71.pdf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499659" y="1185224"/>
            <a:ext cx="4417941" cy="2027107"/>
            <a:chOff x="3929611" y="4214010"/>
            <a:chExt cx="5029291" cy="242316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rcRect t="50305"/>
            <a:stretch/>
          </p:blipFill>
          <p:spPr>
            <a:xfrm>
              <a:off x="6495591" y="4214010"/>
              <a:ext cx="2463311" cy="242316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rcRect b="50320"/>
            <a:stretch/>
          </p:blipFill>
          <p:spPr>
            <a:xfrm>
              <a:off x="3929611" y="4214741"/>
              <a:ext cx="2463311" cy="2422429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35473" y="4447130"/>
            <a:ext cx="4523524" cy="1751976"/>
            <a:chOff x="1102833" y="4421684"/>
            <a:chExt cx="4523524" cy="175197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6"/>
            <a:srcRect r="64364"/>
            <a:stretch/>
          </p:blipFill>
          <p:spPr>
            <a:xfrm>
              <a:off x="1219400" y="4922950"/>
              <a:ext cx="1816331" cy="45482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/>
            <a:srcRect r="40821"/>
            <a:stretch/>
          </p:blipFill>
          <p:spPr>
            <a:xfrm>
              <a:off x="1102833" y="5348233"/>
              <a:ext cx="3799798" cy="81129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9381" y="4421684"/>
              <a:ext cx="3260758" cy="53094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7"/>
            <a:srcRect l="91815"/>
            <a:stretch/>
          </p:blipFill>
          <p:spPr>
            <a:xfrm>
              <a:off x="5100811" y="5362362"/>
              <a:ext cx="525546" cy="81129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6"/>
            <a:srcRect l="90952"/>
            <a:stretch/>
          </p:blipFill>
          <p:spPr>
            <a:xfrm>
              <a:off x="5132991" y="5045023"/>
              <a:ext cx="461186" cy="45482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5679115" y="5753882"/>
            <a:ext cx="64538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Camera Calibration using Tool Box</a:t>
            </a:r>
          </a:p>
          <a:p>
            <a:pPr lvl="1"/>
            <a:r>
              <a:rPr lang="en-US" altLang="ko-KR" sz="1200" dirty="0"/>
              <a:t>MATLAB Library: </a:t>
            </a:r>
            <a:r>
              <a:rPr lang="en-US" altLang="ko-KR" sz="1000" dirty="0">
                <a:hlinkClick r:id="rId9"/>
              </a:rPr>
              <a:t>http://www.vision.caltech.edu/bouguetj/calib_doc/index.html</a:t>
            </a:r>
            <a:endParaRPr lang="en-US" altLang="ko-KR" sz="1000" dirty="0"/>
          </a:p>
          <a:p>
            <a:pPr lvl="1"/>
            <a:r>
              <a:rPr lang="en-US" altLang="ko-KR" sz="1200" dirty="0"/>
              <a:t>C Library: </a:t>
            </a:r>
            <a:r>
              <a:rPr lang="en-US" altLang="ko-KR" sz="1000" dirty="0">
                <a:hlinkClick r:id="rId10"/>
              </a:rPr>
              <a:t>http://</a:t>
            </a:r>
            <a:r>
              <a:rPr lang="en-US" altLang="ko-KR" sz="1000" dirty="0" smtClean="0">
                <a:hlinkClick r:id="rId10"/>
              </a:rPr>
              <a:t>docs.opencv.org/doc/tutorials/calib3d/camera_calibration/camera_calibration.html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5196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Camera Calibration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We provide camera intrinsic for provided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You should calibrate the camera when you do </a:t>
            </a:r>
            <a:r>
              <a:rPr lang="en-US" altLang="ko-KR" dirty="0" err="1" smtClean="0"/>
              <a:t>SfM</a:t>
            </a:r>
            <a:r>
              <a:rPr lang="en-US" altLang="ko-KR" dirty="0" smtClean="0"/>
              <a:t> with own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sz="1800" dirty="0" smtClean="0"/>
          </a:p>
          <a:p>
            <a:r>
              <a:rPr lang="en-US" altLang="ko-KR" sz="1800" b="1" dirty="0" smtClean="0"/>
              <a:t>Tips </a:t>
            </a:r>
            <a:r>
              <a:rPr lang="en-US" altLang="ko-KR" sz="1800" b="1" dirty="0"/>
              <a:t>for making your own dataset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400" dirty="0"/>
              <a:t>1) Use a fixed-focus camera.</a:t>
            </a:r>
            <a:endParaRPr lang="ko-KR" altLang="ko-KR" sz="1800" dirty="0"/>
          </a:p>
          <a:p>
            <a:pPr marL="457200" lvl="1" indent="0" latinLnBrk="0">
              <a:lnSpc>
                <a:spcPct val="160000"/>
              </a:lnSpc>
              <a:buNone/>
            </a:pPr>
            <a:r>
              <a:rPr lang="en-US" altLang="ko-KR" sz="1400" dirty="0"/>
              <a:t>2) Do calibration for camera parameter estimation using toolbox (to get intrinsic).</a:t>
            </a:r>
            <a:endParaRPr lang="ko-KR" altLang="ko-KR" sz="1600" dirty="0"/>
          </a:p>
          <a:p>
            <a:pPr marL="457200" lvl="1" indent="0" latinLnBrk="0">
              <a:lnSpc>
                <a:spcPct val="160000"/>
              </a:lnSpc>
              <a:buNone/>
            </a:pPr>
            <a:r>
              <a:rPr lang="en-US" altLang="ko-KR" sz="1400" dirty="0"/>
              <a:t>3) Take pictures of your target scene with the camera of which the intrinsic parameter is known now.</a:t>
            </a:r>
            <a:endParaRPr lang="ko-KR" altLang="ko-KR" sz="1800" dirty="0"/>
          </a:p>
          <a:p>
            <a:pPr marL="457200" lvl="1" indent="0" latinLnBrk="0">
              <a:lnSpc>
                <a:spcPct val="160000"/>
              </a:lnSpc>
              <a:buNone/>
            </a:pPr>
            <a:r>
              <a:rPr lang="en-US" altLang="ko-KR" sz="1400" dirty="0"/>
              <a:t>4) Run your </a:t>
            </a:r>
            <a:r>
              <a:rPr lang="en-US" altLang="ko-KR" sz="1400" dirty="0" err="1"/>
              <a:t>SfM</a:t>
            </a:r>
            <a:r>
              <a:rPr lang="en-US" altLang="ko-KR" sz="1400" dirty="0"/>
              <a:t> program with your dataset by replacing the images and the camera intrinsic matrix K to yours.</a:t>
            </a:r>
            <a:endParaRPr lang="ko-KR" altLang="ko-KR" sz="1800" dirty="0"/>
          </a:p>
          <a:p>
            <a:pPr marL="457200" lvl="1" indent="0" latinLnBrk="0">
              <a:lnSpc>
                <a:spcPct val="160000"/>
              </a:lnSpc>
              <a:buNone/>
            </a:pPr>
            <a:r>
              <a:rPr lang="en-US" altLang="ko-KR" sz="1400" dirty="0"/>
              <a:t>5) Explain the way how you do it and show the results on the report.</a:t>
            </a:r>
            <a:endParaRPr lang="ko-KR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55" y="912005"/>
            <a:ext cx="3848585" cy="81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Correspondence Search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Correspondence Search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Objective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Understand the meaning of feature and descriptor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Understand the key roles of correspondence in Structure-from-Motion</a:t>
            </a: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Handle the big data structure about the feature and descriptor.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Example of SIFT (feature extractor, descriptor)</a:t>
            </a: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6" name="슬라이드 번호 개체 틀 23"/>
          <p:cNvSpPr txBox="1">
            <a:spLocks/>
          </p:cNvSpPr>
          <p:nvPr/>
        </p:nvSpPr>
        <p:spPr>
          <a:xfrm>
            <a:off x="8379677" y="51317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DFC2E8-22C0-4FE6-B17A-C6B303F84FF9}" type="slidenum">
              <a:rPr lang="ko-KR" altLang="en-US" b="1"/>
              <a:pPr/>
              <a:t>15</a:t>
            </a:fld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5032280" y="5729796"/>
            <a:ext cx="5441378" cy="703566"/>
            <a:chOff x="323528" y="1484904"/>
            <a:chExt cx="8352736" cy="10800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Growing Step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>
              <a:stCxn id="8" idx="3"/>
              <a:endCxn id="9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9" idx="3"/>
              <a:endCxn id="10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10" idx="3"/>
              <a:endCxn id="11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11" idx="3"/>
              <a:endCxn id="11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23"/>
          <p:cNvSpPr txBox="1">
            <a:spLocks/>
          </p:cNvSpPr>
          <p:nvPr/>
        </p:nvSpPr>
        <p:spPr>
          <a:xfrm>
            <a:off x="8379677" y="51317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DFC2E8-22C0-4FE6-B17A-C6B303F84FF9}" type="slidenum">
              <a:rPr lang="ko-KR" altLang="en-US" b="1"/>
              <a:pPr/>
              <a:t>14</a:t>
            </a:fld>
            <a:endParaRPr lang="ko-KR" altLang="en-US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77758" y="3237179"/>
            <a:ext cx="4746977" cy="1594478"/>
            <a:chOff x="107504" y="3688080"/>
            <a:chExt cx="5395049" cy="1812161"/>
          </a:xfrm>
        </p:grpSpPr>
        <p:pic>
          <p:nvPicPr>
            <p:cNvPr id="18" name="그림 17"/>
            <p:cNvPicPr/>
            <p:nvPr/>
          </p:nvPicPr>
          <p:blipFill rotWithShape="1">
            <a:blip r:embed="rId2"/>
            <a:srcRect t="5989" r="3105"/>
            <a:stretch/>
          </p:blipFill>
          <p:spPr>
            <a:xfrm>
              <a:off x="107504" y="3688080"/>
              <a:ext cx="2681416" cy="1806446"/>
            </a:xfrm>
            <a:prstGeom prst="rect">
              <a:avLst/>
            </a:prstGeom>
          </p:spPr>
        </p:pic>
        <p:pic>
          <p:nvPicPr>
            <p:cNvPr id="19" name="그림 18"/>
            <p:cNvPicPr/>
            <p:nvPr/>
          </p:nvPicPr>
          <p:blipFill rotWithShape="1">
            <a:blip r:embed="rId3"/>
            <a:srcRect l="1683" t="5971"/>
            <a:stretch/>
          </p:blipFill>
          <p:spPr>
            <a:xfrm>
              <a:off x="2773680" y="3688080"/>
              <a:ext cx="2728873" cy="1812161"/>
            </a:xfrm>
            <a:prstGeom prst="rect">
              <a:avLst/>
            </a:prstGeom>
          </p:spPr>
        </p:pic>
      </p:grpSp>
      <p:pic>
        <p:nvPicPr>
          <p:cNvPr id="20" name="그림 19"/>
          <p:cNvPicPr/>
          <p:nvPr/>
        </p:nvPicPr>
        <p:blipFill>
          <a:blip r:embed="rId4"/>
          <a:stretch>
            <a:fillRect/>
          </a:stretch>
        </p:blipFill>
        <p:spPr>
          <a:xfrm>
            <a:off x="6158108" y="3932597"/>
            <a:ext cx="4716016" cy="162138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901665" y="4776751"/>
            <a:ext cx="1961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Feature Extraction</a:t>
            </a:r>
            <a:endParaRPr lang="ko-KR" altLang="en-US" sz="1600" b="1" dirty="0"/>
          </a:p>
        </p:txBody>
      </p:sp>
      <p:sp>
        <p:nvSpPr>
          <p:cNvPr id="22" name="직사각형 21"/>
          <p:cNvSpPr/>
          <p:nvPr/>
        </p:nvSpPr>
        <p:spPr>
          <a:xfrm>
            <a:off x="7556655" y="3622263"/>
            <a:ext cx="1904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Feature Matching</a:t>
            </a:r>
            <a:endParaRPr lang="ko-KR" altLang="en-US" sz="16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289613" y="635431"/>
            <a:ext cx="4831187" cy="1167537"/>
            <a:chOff x="6878610" y="966305"/>
            <a:chExt cx="5130430" cy="123985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8610" y="966305"/>
              <a:ext cx="5130430" cy="1239854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8066515" y="1503662"/>
              <a:ext cx="693564" cy="16375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4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Correspondence Search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SIFT (Scale Invariant Feature Transform</a:t>
            </a:r>
            <a:r>
              <a:rPr lang="en-US" altLang="ko-KR" dirty="0" smtClean="0"/>
              <a:t>)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4" y="1737523"/>
            <a:ext cx="4933128" cy="478504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94" y="2088995"/>
            <a:ext cx="5668246" cy="39639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70865" y="6198783"/>
            <a:ext cx="4317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http://www.vlfeat.org/overview/sift.html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97803" y="582038"/>
            <a:ext cx="1902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Code you should fulfill</a:t>
            </a:r>
            <a:endParaRPr lang="ko-KR" altLang="en-US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678" y="859037"/>
            <a:ext cx="5284181" cy="10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Correspondence Search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Skeleton code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Features</a:t>
            </a:r>
            <a:br>
              <a:rPr lang="en-US" altLang="ko-KR" sz="1800" dirty="0" smtClean="0"/>
            </a:br>
            <a:r>
              <a:rPr lang="en-US" altLang="ko-KR" sz="1800" dirty="0" smtClean="0"/>
              <a:t>4 x #of features x #of images</a:t>
            </a:r>
            <a:br>
              <a:rPr lang="en-US" altLang="ko-KR" sz="1800" dirty="0" smtClean="0"/>
            </a:br>
            <a:r>
              <a:rPr lang="en-US" altLang="ko-KR" sz="1800" dirty="0" smtClean="0"/>
              <a:t>(4: Disk of center (</a:t>
            </a:r>
            <a:r>
              <a:rPr lang="en-US" altLang="ko-KR" sz="1800" dirty="0" err="1" smtClean="0"/>
              <a:t>x,y</a:t>
            </a:r>
            <a:r>
              <a:rPr lang="en-US" altLang="ko-KR" sz="1800" dirty="0" smtClean="0"/>
              <a:t>), scale, orientation)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Descriptor</a:t>
            </a:r>
            <a:br>
              <a:rPr lang="en-US" altLang="ko-KR" sz="1800" dirty="0" smtClean="0"/>
            </a:br>
            <a:r>
              <a:rPr lang="en-US" altLang="ko-KR" sz="1800" dirty="0" smtClean="0"/>
              <a:t>128 x #of features x #of images</a:t>
            </a:r>
            <a:br>
              <a:rPr lang="en-US" altLang="ko-KR" sz="1800" dirty="0" smtClean="0"/>
            </a:br>
            <a:r>
              <a:rPr lang="en-US" altLang="ko-KR" sz="1800" dirty="0" smtClean="0"/>
              <a:t>(128 length descriptor)</a:t>
            </a:r>
          </a:p>
        </p:txBody>
      </p:sp>
      <p:sp>
        <p:nvSpPr>
          <p:cNvPr id="19" name="내용 개체 틀 3"/>
          <p:cNvSpPr txBox="1">
            <a:spLocks/>
          </p:cNvSpPr>
          <p:nvPr/>
        </p:nvSpPr>
        <p:spPr>
          <a:xfrm>
            <a:off x="6289288" y="1219199"/>
            <a:ext cx="5567352" cy="49069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1085850" lvl="1" indent="-342900">
              <a:buFont typeface="Arial" pitchFamily="34" charset="0"/>
              <a:buChar char="•"/>
            </a:pPr>
            <a:r>
              <a:rPr lang="en-US" altLang="ko-KR" sz="1800" dirty="0" smtClean="0"/>
              <a:t>Match</a:t>
            </a:r>
            <a:br>
              <a:rPr lang="en-US" altLang="ko-KR" sz="1800" dirty="0" smtClean="0"/>
            </a:br>
            <a:r>
              <a:rPr lang="en-US" altLang="ko-KR" sz="1800" dirty="0" smtClean="0"/>
              <a:t>#of images x max #of features</a:t>
            </a:r>
            <a:br>
              <a:rPr lang="en-US" altLang="ko-KR" sz="1800" dirty="0" smtClean="0"/>
            </a:br>
            <a:r>
              <a:rPr lang="en-US" altLang="ko-KR" sz="1800" dirty="0" smtClean="0"/>
              <a:t> x #of images</a:t>
            </a:r>
          </a:p>
          <a:p>
            <a:pPr marL="1085850" lvl="1" indent="-342900"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1085850" lvl="1" indent="-342900">
              <a:buFont typeface="Arial" pitchFamily="34" charset="0"/>
              <a:buChar char="•"/>
            </a:pPr>
            <a:r>
              <a:rPr lang="en-US" altLang="ko-KR" sz="1800" dirty="0" err="1" smtClean="0"/>
              <a:t>num_Feature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num_Match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: calculate the number </a:t>
            </a:r>
            <a:br>
              <a:rPr lang="en-US" altLang="ko-KR" sz="1800" dirty="0" smtClean="0"/>
            </a:br>
            <a:r>
              <a:rPr lang="en-US" altLang="ko-KR" sz="1800" dirty="0" smtClean="0"/>
              <a:t> of features and matches</a:t>
            </a:r>
            <a:endParaRPr lang="en-US" altLang="ko-KR" sz="18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2242909" y="4227047"/>
            <a:ext cx="422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/>
              <a:t>Matrix (data structure) you should fulfill </a:t>
            </a:r>
            <a:endParaRPr lang="ko-KR" altLang="en-US" sz="16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34" y="4590224"/>
            <a:ext cx="7176307" cy="17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Correspondence Search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Skeleton </a:t>
            </a:r>
            <a:r>
              <a:rPr lang="en-US" altLang="ko-KR" dirty="0" smtClean="0"/>
              <a:t>code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Find best matches using </a:t>
            </a:r>
            <a:r>
              <a:rPr lang="en-US" altLang="ko-KR" dirty="0" err="1" smtClean="0"/>
              <a:t>num_Feature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75" y="2024667"/>
            <a:ext cx="4217937" cy="216143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5400000">
            <a:off x="3009211" y="3979882"/>
            <a:ext cx="295562" cy="10769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95920" y="4792238"/>
            <a:ext cx="193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Reference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: 4</a:t>
            </a:r>
            <a:r>
              <a:rPr lang="en-US" altLang="ko-KR" sz="2000" baseline="30000" dirty="0"/>
              <a:t>th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357" y="2213152"/>
            <a:ext cx="71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Ex)</a:t>
            </a:r>
            <a:endParaRPr lang="ko-KR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/>
              <p:cNvSpPr/>
              <p:nvPr/>
            </p:nvSpPr>
            <p:spPr>
              <a:xfrm>
                <a:off x="2917854" y="1985740"/>
                <a:ext cx="856581" cy="280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200" dirty="0"/>
                  <a:t> image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854" y="1985740"/>
                <a:ext cx="856581" cy="280333"/>
              </a:xfrm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/>
              <p:cNvSpPr/>
              <p:nvPr/>
            </p:nvSpPr>
            <p:spPr>
              <a:xfrm>
                <a:off x="326349" y="3007826"/>
                <a:ext cx="849592" cy="280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200" dirty="0"/>
                  <a:t> image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49" y="3007826"/>
                <a:ext cx="849592" cy="280333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2799562" y="2752067"/>
            <a:ext cx="22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Maximum matching </a:t>
            </a:r>
            <a:br>
              <a:rPr lang="en-US" altLang="ko-KR" sz="1400" b="1" dirty="0">
                <a:solidFill>
                  <a:srgbClr val="FF0000"/>
                </a:solidFill>
              </a:rPr>
            </a:br>
            <a:r>
              <a:rPr lang="en-US" altLang="ko-KR" sz="1400" b="1" dirty="0">
                <a:solidFill>
                  <a:srgbClr val="FF0000"/>
                </a:solidFill>
              </a:rPr>
              <a:t>	    points pair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47806" y="4792238"/>
            <a:ext cx="193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Pair </a:t>
            </a:r>
          </a:p>
          <a:p>
            <a:r>
              <a:rPr lang="en-US" altLang="ko-KR" sz="2000" dirty="0" smtClean="0"/>
              <a:t>: 3</a:t>
            </a:r>
            <a:r>
              <a:rPr lang="en-US" altLang="ko-KR" sz="2000" baseline="30000" dirty="0" smtClean="0"/>
              <a:t>rd</a:t>
            </a:r>
            <a:r>
              <a:rPr lang="en-US" altLang="ko-KR" sz="2000" dirty="0" smtClean="0"/>
              <a:t> image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869310" y="2570757"/>
            <a:ext cx="6233337" cy="1994069"/>
            <a:chOff x="5869310" y="2994854"/>
            <a:chExt cx="6233337" cy="199406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rcRect t="27864" b="57651"/>
            <a:stretch/>
          </p:blipFill>
          <p:spPr>
            <a:xfrm>
              <a:off x="5869310" y="4014440"/>
              <a:ext cx="6233337" cy="97448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/>
            <a:srcRect b="84845"/>
            <a:stretch/>
          </p:blipFill>
          <p:spPr>
            <a:xfrm>
              <a:off x="5869310" y="2994854"/>
              <a:ext cx="6233337" cy="1019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69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</a:t>
            </a:r>
            <a:r>
              <a:rPr lang="en-US" altLang="ko-KR" dirty="0"/>
              <a:t>is </a:t>
            </a:r>
            <a:r>
              <a:rPr lang="en-US" altLang="ko-KR" dirty="0" err="1"/>
              <a:t>SfM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SfM</a:t>
            </a:r>
            <a:r>
              <a:rPr lang="en-US" altLang="ko-KR" dirty="0" smtClean="0"/>
              <a:t> </a:t>
            </a:r>
            <a:r>
              <a:rPr lang="en-US" altLang="ko-KR" dirty="0"/>
              <a:t>(Structure from Motion)</a:t>
            </a:r>
          </a:p>
          <a:p>
            <a:pPr lvl="1"/>
            <a:r>
              <a:rPr lang="en-US" altLang="ko-KR" dirty="0"/>
              <a:t>The process of </a:t>
            </a:r>
            <a:r>
              <a:rPr lang="en-US" altLang="ko-KR" b="1" dirty="0"/>
              <a:t>estimating three-dimensional structures from two-dimensional image sequences</a:t>
            </a:r>
            <a:r>
              <a:rPr lang="en-US" altLang="ko-KR" dirty="0"/>
              <a:t> which may be coupled with local motion signals.</a:t>
            </a:r>
          </a:p>
          <a:p>
            <a:pPr lvl="2"/>
            <a:r>
              <a:rPr lang="en-US" altLang="ko-KR" dirty="0"/>
              <a:t>Input: Freely taken images with overlapped scenery</a:t>
            </a:r>
          </a:p>
          <a:p>
            <a:pPr lvl="2"/>
            <a:r>
              <a:rPr lang="en-US" altLang="ko-KR" dirty="0"/>
              <a:t>Output: Camera pose and 3D structure of the scene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5" name="Picture 2" descr="http://www.cs.cornell.edu/~snavely/bundler/images/Colosse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525" y="3445976"/>
            <a:ext cx="7764951" cy="269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629934" y="6233102"/>
            <a:ext cx="5580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[1] Agarwal, Sameer, et al. "Building Rome in a day." </a:t>
            </a:r>
            <a:r>
              <a:rPr lang="ko-KR" altLang="ko-KR" sz="1100" i="1" dirty="0"/>
              <a:t>2009 IEEE 12th international conference on computer vision</a:t>
            </a:r>
            <a:r>
              <a:rPr lang="ko-KR" altLang="ko-KR" sz="1100" dirty="0"/>
              <a:t>. IEEE, 2009.</a:t>
            </a:r>
          </a:p>
        </p:txBody>
      </p:sp>
    </p:spTree>
    <p:extLst>
      <p:ext uri="{BB962C8B-B14F-4D97-AF65-F5344CB8AC3E}">
        <p14:creationId xmlns:p14="http://schemas.microsoft.com/office/powerpoint/2010/main" val="8191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Epipolar</a:t>
            </a:r>
            <a:r>
              <a:rPr lang="en-US" altLang="ko-KR" dirty="0" smtClean="0"/>
              <a:t> Geometry &amp; PnP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6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</a:t>
            </a:r>
            <a:r>
              <a:rPr lang="en-US" altLang="ko-KR" dirty="0" smtClean="0"/>
              <a:t>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ea typeface="Tahoma" panose="020B0604030504040204" pitchFamily="34" charset="0"/>
                  </a:rPr>
                  <a:t>Objective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err="1" smtClean="0">
                    <a:ea typeface="Tahoma" panose="020B0604030504040204" pitchFamily="34" charset="0"/>
                  </a:rPr>
                  <a:t>Epipolar</a:t>
                </a:r>
                <a:r>
                  <a:rPr lang="en-US" altLang="ko-KR" dirty="0" smtClean="0">
                    <a:ea typeface="Tahoma" panose="020B0604030504040204" pitchFamily="34" charset="0"/>
                  </a:rPr>
                  <a:t> geometry:</a:t>
                </a:r>
              </a:p>
              <a:p>
                <a:pPr marL="1485900" lvl="2" indent="-342900"/>
                <a:r>
                  <a:rPr lang="en-US" altLang="ko-KR" dirty="0" smtClean="0">
                    <a:ea typeface="Tahoma" panose="020B0604030504040204" pitchFamily="34" charset="0"/>
                  </a:rPr>
                  <a:t>The geometric relation </a:t>
                </a:r>
                <a:r>
                  <a:rPr lang="en-US" altLang="ko-KR" dirty="0">
                    <a:ea typeface="Tahoma" panose="020B0604030504040204" pitchFamily="34" charset="0"/>
                  </a:rPr>
                  <a:t>between two </a:t>
                </a:r>
                <a:r>
                  <a:rPr lang="en-US" altLang="ko-KR" dirty="0" smtClean="0">
                    <a:ea typeface="Tahoma" panose="020B0604030504040204" pitchFamily="34" charset="0"/>
                  </a:rPr>
                  <a:t>views</a:t>
                </a:r>
              </a:p>
              <a:p>
                <a:pPr marL="1485900" lvl="2" indent="-342900"/>
                <a:r>
                  <a:rPr lang="en-US" altLang="ko-KR" dirty="0" smtClean="0">
                    <a:ea typeface="Tahoma" panose="020B0604030504040204" pitchFamily="34" charset="0"/>
                  </a:rPr>
                  <a:t>Use 5pt, 7pt, 8pt algorithms for </a:t>
                </a:r>
                <a:r>
                  <a:rPr lang="en-US" altLang="ko-KR" dirty="0">
                    <a:ea typeface="Tahoma" panose="020B0604030504040204" pitchFamily="34" charset="0"/>
                  </a:rPr>
                  <a:t>Fundamental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altLang="ko-KR" dirty="0">
                    <a:ea typeface="Tahoma" panose="020B0604030504040204" pitchFamily="34" charset="0"/>
                  </a:rPr>
                  <a:t>) or Essential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altLang="ko-KR" dirty="0">
                    <a:ea typeface="Tahoma" panose="020B0604030504040204" pitchFamily="34" charset="0"/>
                  </a:rPr>
                  <a:t>) </a:t>
                </a:r>
                <a:r>
                  <a:rPr lang="en-US" altLang="ko-KR" dirty="0" smtClean="0">
                    <a:ea typeface="Tahoma" panose="020B0604030504040204" pitchFamily="34" charset="0"/>
                  </a:rPr>
                  <a:t>matrix</a:t>
                </a:r>
                <a:br>
                  <a:rPr lang="en-US" altLang="ko-KR" dirty="0" smtClean="0">
                    <a:ea typeface="Tahoma" panose="020B0604030504040204" pitchFamily="34" charset="0"/>
                  </a:rPr>
                </a:br>
                <a:endParaRPr lang="en-US" altLang="ko-KR" dirty="0" smtClean="0">
                  <a:ea typeface="Tahoma" panose="020B0604030504040204" pitchFamily="34" charset="0"/>
                </a:endParaRP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ea typeface="Tahoma" panose="020B0604030504040204" pitchFamily="34" charset="0"/>
                  </a:rPr>
                  <a:t>Perspective-n-Point (PnP) problem</a:t>
                </a:r>
              </a:p>
              <a:p>
                <a:pPr marL="1485900" lvl="2" indent="-342900"/>
                <a:r>
                  <a:rPr lang="en-US" altLang="ko-KR" dirty="0" smtClean="0">
                    <a:ea typeface="Tahoma" panose="020B0604030504040204" pitchFamily="34" charset="0"/>
                  </a:rPr>
                  <a:t>The </a:t>
                </a:r>
                <a:r>
                  <a:rPr lang="en-US" altLang="ko-KR" dirty="0">
                    <a:ea typeface="Tahoma" panose="020B0604030504040204" pitchFamily="34" charset="0"/>
                  </a:rPr>
                  <a:t>problem of estimating the pose of a calibrated camera given a set of </a:t>
                </a:r>
                <a:r>
                  <a:rPr lang="en-US" altLang="ko-KR" i="1" dirty="0">
                    <a:ea typeface="Tahoma" panose="020B0604030504040204" pitchFamily="34" charset="0"/>
                  </a:rPr>
                  <a:t>n</a:t>
                </a:r>
                <a:r>
                  <a:rPr lang="en-US" altLang="ko-KR" dirty="0">
                    <a:ea typeface="Tahoma" panose="020B0604030504040204" pitchFamily="34" charset="0"/>
                  </a:rPr>
                  <a:t> 3D points in the world and their corresponding 2D projections in the image. </a:t>
                </a:r>
                <a:endParaRPr lang="en-US" altLang="ko-KR" dirty="0" smtClean="0">
                  <a:ea typeface="Tahoma" panose="020B0604030504040204" pitchFamily="34" charset="0"/>
                </a:endParaRPr>
              </a:p>
              <a:p>
                <a:pPr marL="1485900" lvl="2" indent="-342900"/>
                <a:r>
                  <a:rPr lang="en-US" altLang="ko-KR" dirty="0" smtClean="0">
                    <a:ea typeface="Tahoma" panose="020B0604030504040204" pitchFamily="34" charset="0"/>
                  </a:rPr>
                  <a:t>When n = 3, PnP problem is in its minimal form of P3P and can be solved with three point correspondences.</a:t>
                </a:r>
                <a:br>
                  <a:rPr lang="en-US" altLang="ko-KR" dirty="0" smtClean="0">
                    <a:ea typeface="Tahoma" panose="020B0604030504040204" pitchFamily="34" charset="0"/>
                  </a:rPr>
                </a:br>
                <a:endParaRPr lang="en-US" altLang="ko-KR" dirty="0">
                  <a:ea typeface="Tahoma" panose="020B0604030504040204" pitchFamily="34" charset="0"/>
                </a:endParaRP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ea typeface="Tahoma" panose="020B0604030504040204" pitchFamily="34" charset="0"/>
                  </a:rPr>
                  <a:t>Additionally </a:t>
                </a:r>
              </a:p>
              <a:p>
                <a:pPr marL="1485900" lvl="2" indent="-342900"/>
                <a:r>
                  <a:rPr lang="en-US" altLang="ko-KR" dirty="0" smtClean="0">
                    <a:ea typeface="Tahoma" panose="020B0604030504040204" pitchFamily="34" charset="0"/>
                  </a:rPr>
                  <a:t>Correspondences are required</a:t>
                </a:r>
              </a:p>
              <a:p>
                <a:pPr marL="1485900" lvl="2" indent="-342900"/>
                <a:r>
                  <a:rPr lang="en-US" altLang="ko-KR" dirty="0" smtClean="0">
                    <a:ea typeface="Tahoma" panose="020B0604030504040204" pitchFamily="34" charset="0"/>
                  </a:rPr>
                  <a:t>RANSAC can be used to deal with outliers in the data set</a:t>
                </a:r>
                <a:endParaRPr lang="en-US" altLang="ko-KR" dirty="0">
                  <a:ea typeface="Tahoma" panose="020B0604030504040204" pitchFamily="34" charset="0"/>
                </a:endParaRPr>
              </a:p>
              <a:p>
                <a:pPr marL="1485900" lvl="2" indent="-342900"/>
                <a:endParaRPr lang="en-US" altLang="ko-KR" dirty="0" smtClean="0">
                  <a:ea typeface="Tahoma" panose="020B0604030504040204" pitchFamily="34" charset="0"/>
                </a:endParaRP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endParaRPr lang="en-US" altLang="ko-KR" dirty="0">
                  <a:ea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  <a:blipFill>
                <a:blip r:embed="rId2"/>
                <a:stretch>
                  <a:fillRect l="-740" t="-9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9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Epipolar</a:t>
            </a:r>
            <a:r>
              <a:rPr lang="en-US" altLang="ko-KR" dirty="0" smtClean="0"/>
              <a:t> Geometry</a:t>
            </a: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05473" y="4529607"/>
            <a:ext cx="4980036" cy="1441621"/>
            <a:chOff x="4189093" y="4529606"/>
            <a:chExt cx="4980036" cy="1441621"/>
          </a:xfrm>
        </p:grpSpPr>
        <p:graphicFrame>
          <p:nvGraphicFramePr>
            <p:cNvPr id="34" name="Object 19"/>
            <p:cNvGraphicFramePr>
              <a:graphicFrameLocks noChangeAspect="1"/>
            </p:cNvGraphicFramePr>
            <p:nvPr>
              <p:extLst/>
            </p:nvPr>
          </p:nvGraphicFramePr>
          <p:xfrm>
            <a:off x="4231720" y="4574080"/>
            <a:ext cx="55245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46" name="수식" r:id="rId3" imgW="368280" imgH="203040" progId="Equation.3">
                    <p:embed/>
                  </p:oleObj>
                </mc:Choice>
                <mc:Fallback>
                  <p:oleObj name="수식" r:id="rId3" imgW="368280" imgH="203040" progId="Equation.3">
                    <p:embed/>
                    <p:pic>
                      <p:nvPicPr>
                        <p:cNvPr id="34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1720" y="4574080"/>
                          <a:ext cx="55245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TextBox 34"/>
            <p:cNvSpPr txBox="1"/>
            <p:nvPr/>
          </p:nvSpPr>
          <p:spPr bwMode="auto">
            <a:xfrm>
              <a:off x="4720420" y="4529606"/>
              <a:ext cx="1763368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camera centers,</a:t>
              </a:r>
              <a:endParaRPr lang="ko-KR" altLang="en-US" sz="1600" dirty="0"/>
            </a:p>
          </p:txBody>
        </p:sp>
        <p:graphicFrame>
          <p:nvGraphicFramePr>
            <p:cNvPr id="36" name="Object 22"/>
            <p:cNvGraphicFramePr>
              <a:graphicFrameLocks noChangeAspect="1"/>
            </p:cNvGraphicFramePr>
            <p:nvPr>
              <p:extLst/>
            </p:nvPr>
          </p:nvGraphicFramePr>
          <p:xfrm>
            <a:off x="6595940" y="4572563"/>
            <a:ext cx="4381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47" name="수식" r:id="rId5" imgW="291960" imgH="228600" progId="Equation.3">
                    <p:embed/>
                  </p:oleObj>
                </mc:Choice>
                <mc:Fallback>
                  <p:oleObj name="수식" r:id="rId5" imgW="291960" imgH="228600" progId="Equation.3">
                    <p:embed/>
                    <p:pic>
                      <p:nvPicPr>
                        <p:cNvPr id="3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5940" y="4572563"/>
                          <a:ext cx="438150" cy="342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/>
            <p:cNvSpPr txBox="1"/>
            <p:nvPr/>
          </p:nvSpPr>
          <p:spPr bwMode="auto">
            <a:xfrm>
              <a:off x="7163131" y="4572563"/>
              <a:ext cx="2005998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(camera) baseline </a:t>
              </a:r>
              <a:endParaRPr lang="ko-KR" altLang="en-US" sz="1600" dirty="0"/>
            </a:p>
          </p:txBody>
        </p:sp>
        <p:graphicFrame>
          <p:nvGraphicFramePr>
            <p:cNvPr id="38" name="Object 23"/>
            <p:cNvGraphicFramePr>
              <a:graphicFrameLocks noChangeAspect="1"/>
            </p:cNvGraphicFramePr>
            <p:nvPr>
              <p:extLst/>
            </p:nvPr>
          </p:nvGraphicFramePr>
          <p:xfrm>
            <a:off x="6600469" y="4931204"/>
            <a:ext cx="419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48" name="수식" r:id="rId7" imgW="279360" imgH="203040" progId="Equation.3">
                    <p:embed/>
                  </p:oleObj>
                </mc:Choice>
                <mc:Fallback>
                  <p:oleObj name="수식" r:id="rId7" imgW="279360" imgH="203040" progId="Equation.3">
                    <p:embed/>
                    <p:pic>
                      <p:nvPicPr>
                        <p:cNvPr id="38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00469" y="4931204"/>
                          <a:ext cx="41910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TextBox 38"/>
            <p:cNvSpPr txBox="1"/>
            <p:nvPr/>
          </p:nvSpPr>
          <p:spPr bwMode="auto">
            <a:xfrm>
              <a:off x="7158396" y="4894685"/>
              <a:ext cx="1083951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</a:t>
              </a:r>
              <a:r>
                <a:rPr lang="en-US" altLang="ko-KR" sz="1600" dirty="0" err="1"/>
                <a:t>epipoles</a:t>
              </a:r>
              <a:endParaRPr lang="ko-KR" altLang="en-US" sz="1600" dirty="0"/>
            </a:p>
          </p:txBody>
        </p:sp>
        <p:graphicFrame>
          <p:nvGraphicFramePr>
            <p:cNvPr id="40" name="Object 23"/>
            <p:cNvGraphicFramePr>
              <a:graphicFrameLocks noChangeAspect="1"/>
            </p:cNvGraphicFramePr>
            <p:nvPr>
              <p:extLst/>
            </p:nvPr>
          </p:nvGraphicFramePr>
          <p:xfrm>
            <a:off x="4229873" y="5318418"/>
            <a:ext cx="36195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49" name="수식" r:id="rId9" imgW="241200" imgH="203040" progId="Equation.3">
                    <p:embed/>
                  </p:oleObj>
                </mc:Choice>
                <mc:Fallback>
                  <p:oleObj name="수식" r:id="rId9" imgW="241200" imgH="203040" progId="Equation.3">
                    <p:embed/>
                    <p:pic>
                      <p:nvPicPr>
                        <p:cNvPr id="4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9873" y="5318418"/>
                          <a:ext cx="36195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" name="그룹 40"/>
            <p:cNvGrpSpPr/>
            <p:nvPr/>
          </p:nvGrpSpPr>
          <p:grpSpPr>
            <a:xfrm>
              <a:off x="4712208" y="5280724"/>
              <a:ext cx="4115870" cy="338554"/>
              <a:chOff x="2194664" y="5256825"/>
              <a:chExt cx="4115870" cy="338554"/>
            </a:xfrm>
            <a:noFill/>
          </p:grpSpPr>
          <p:sp>
            <p:nvSpPr>
              <p:cNvPr id="46" name="TextBox 45"/>
              <p:cNvSpPr txBox="1"/>
              <p:nvPr/>
            </p:nvSpPr>
            <p:spPr bwMode="auto">
              <a:xfrm>
                <a:off x="2194664" y="5256825"/>
                <a:ext cx="4115870" cy="338554"/>
              </a:xfrm>
              <a:prstGeom prst="rect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600" dirty="0"/>
                  <a:t>: </a:t>
                </a:r>
                <a:r>
                  <a:rPr lang="en-US" altLang="ko-KR" sz="1600" dirty="0" err="1"/>
                  <a:t>epipolar</a:t>
                </a:r>
                <a:r>
                  <a:rPr lang="en-US" altLang="ko-KR" sz="1600" dirty="0"/>
                  <a:t> lines for     and     respectively</a:t>
                </a:r>
                <a:endParaRPr lang="ko-KR" altLang="en-US" sz="1600" dirty="0"/>
              </a:p>
            </p:txBody>
          </p:sp>
          <p:graphicFrame>
            <p:nvGraphicFramePr>
              <p:cNvPr id="47" name="Object 2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774800" y="5363619"/>
              <a:ext cx="190500" cy="209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50" name="수식" r:id="rId11" imgW="126720" imgH="139680" progId="Equation.3">
                      <p:embed/>
                    </p:oleObj>
                  </mc:Choice>
                  <mc:Fallback>
                    <p:oleObj name="수식" r:id="rId11" imgW="126720" imgH="139680" progId="Equation.3">
                      <p:embed/>
                      <p:pic>
                        <p:nvPicPr>
                          <p:cNvPr id="47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74800" y="5363619"/>
                            <a:ext cx="190500" cy="2095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" name="Object 26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021927" y="5310085"/>
              <a:ext cx="24765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51" name="수식" r:id="rId13" imgW="164880" imgH="177480" progId="Equation.3">
                      <p:embed/>
                    </p:oleObj>
                  </mc:Choice>
                  <mc:Fallback>
                    <p:oleObj name="수식" r:id="rId13" imgW="164880" imgH="177480" progId="Equation.3">
                      <p:embed/>
                      <p:pic>
                        <p:nvPicPr>
                          <p:cNvPr id="48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21927" y="5310085"/>
                            <a:ext cx="247650" cy="2667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4237699" y="4967451"/>
            <a:ext cx="209550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52" name="수식" r:id="rId15" imgW="139680" imgH="139680" progId="Equation.3">
                    <p:embed/>
                  </p:oleObj>
                </mc:Choice>
                <mc:Fallback>
                  <p:oleObj name="수식" r:id="rId15" imgW="139680" imgH="139680" progId="Equation.3">
                    <p:embed/>
                    <p:pic>
                      <p:nvPicPr>
                        <p:cNvPr id="42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7699" y="4967451"/>
                          <a:ext cx="209550" cy="209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TextBox 42"/>
            <p:cNvSpPr txBox="1"/>
            <p:nvPr/>
          </p:nvSpPr>
          <p:spPr bwMode="auto">
            <a:xfrm>
              <a:off x="4712208" y="4884089"/>
              <a:ext cx="1693092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</a:t>
              </a:r>
              <a:r>
                <a:rPr lang="en-US" altLang="ko-KR" sz="1600" dirty="0" err="1"/>
                <a:t>epipolar</a:t>
              </a:r>
              <a:r>
                <a:rPr lang="en-US" altLang="ko-KR" sz="1600" dirty="0"/>
                <a:t> plane,</a:t>
              </a:r>
              <a:endParaRPr lang="ko-KR" altLang="en-US" sz="1600" dirty="0"/>
            </a:p>
          </p:txBody>
        </p:sp>
        <p:sp>
          <p:nvSpPr>
            <p:cNvPr id="44" name="TextBox 43"/>
            <p:cNvSpPr txBox="1"/>
            <p:nvPr/>
          </p:nvSpPr>
          <p:spPr bwMode="auto">
            <a:xfrm>
              <a:off x="4719026" y="5632673"/>
              <a:ext cx="2332690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point on image plane</a:t>
              </a:r>
              <a:endParaRPr lang="ko-KR" altLang="en-US" sz="1600" dirty="0"/>
            </a:p>
          </p:txBody>
        </p:sp>
        <p:graphicFrame>
          <p:nvGraphicFramePr>
            <p:cNvPr id="45" name="Object 26"/>
            <p:cNvGraphicFramePr>
              <a:graphicFrameLocks noChangeAspect="1"/>
            </p:cNvGraphicFramePr>
            <p:nvPr>
              <p:extLst/>
            </p:nvPr>
          </p:nvGraphicFramePr>
          <p:xfrm>
            <a:off x="4189093" y="5680545"/>
            <a:ext cx="438150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53" name="수식" r:id="rId17" imgW="291960" imgH="190440" progId="Equation.3">
                    <p:embed/>
                  </p:oleObj>
                </mc:Choice>
                <mc:Fallback>
                  <p:oleObj name="수식" r:id="rId17" imgW="291960" imgH="190440" progId="Equation.3">
                    <p:embed/>
                    <p:pic>
                      <p:nvPicPr>
                        <p:cNvPr id="45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9093" y="5680545"/>
                          <a:ext cx="438150" cy="285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9" name="개체 48"/>
          <p:cNvGraphicFramePr>
            <a:graphicFrameLocks noChangeAspect="1"/>
          </p:cNvGraphicFramePr>
          <p:nvPr>
            <p:extLst/>
          </p:nvPr>
        </p:nvGraphicFramePr>
        <p:xfrm>
          <a:off x="2306665" y="4581428"/>
          <a:ext cx="931670" cy="36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54" name="수식" r:id="rId19" imgW="457200" imgH="177480" progId="Equation.3">
                  <p:embed/>
                </p:oleObj>
              </mc:Choice>
              <mc:Fallback>
                <p:oleObj name="수식" r:id="rId19" imgW="457200" imgH="177480" progId="Equation.3">
                  <p:embed/>
                  <p:pic>
                    <p:nvPicPr>
                      <p:cNvPr id="49" name="개체 4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306665" y="4581428"/>
                        <a:ext cx="931670" cy="36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/>
          <p:cNvGraphicFramePr>
            <a:graphicFrameLocks noChangeAspect="1"/>
          </p:cNvGraphicFramePr>
          <p:nvPr>
            <p:extLst/>
          </p:nvPr>
        </p:nvGraphicFramePr>
        <p:xfrm>
          <a:off x="3460937" y="4544199"/>
          <a:ext cx="1060989" cy="4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55" name="수식" r:id="rId21" imgW="520560" imgH="203040" progId="Equation.3">
                  <p:embed/>
                </p:oleObj>
              </mc:Choice>
              <mc:Fallback>
                <p:oleObj name="수식" r:id="rId21" imgW="520560" imgH="203040" progId="Equation.3">
                  <p:embed/>
                  <p:pic>
                    <p:nvPicPr>
                      <p:cNvPr id="50" name="개체 4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460937" y="4544199"/>
                        <a:ext cx="1060989" cy="4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 bwMode="auto">
          <a:xfrm>
            <a:off x="1691620" y="4209175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Epipolar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Lines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2" name="개체 51"/>
          <p:cNvGraphicFramePr>
            <a:graphicFrameLocks noChangeAspect="1"/>
          </p:cNvGraphicFramePr>
          <p:nvPr>
            <p:extLst/>
          </p:nvPr>
        </p:nvGraphicFramePr>
        <p:xfrm>
          <a:off x="1686259" y="5432189"/>
          <a:ext cx="1781059" cy="578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56" name="수식" r:id="rId23" imgW="622080" imgH="203040" progId="Equation.3">
                  <p:embed/>
                </p:oleObj>
              </mc:Choice>
              <mc:Fallback>
                <p:oleObj name="수식" r:id="rId23" imgW="622080" imgH="203040" progId="Equation.3">
                  <p:embed/>
                  <p:pic>
                    <p:nvPicPr>
                      <p:cNvPr id="52" name="개체 5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686259" y="5432189"/>
                        <a:ext cx="1781059" cy="578464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 bwMode="auto">
          <a:xfrm>
            <a:off x="1698545" y="5049959"/>
            <a:ext cx="199766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Fundamental matrix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4" name="개체 53"/>
          <p:cNvGraphicFramePr>
            <a:graphicFrameLocks noChangeAspect="1"/>
          </p:cNvGraphicFramePr>
          <p:nvPr>
            <p:extLst/>
          </p:nvPr>
        </p:nvGraphicFramePr>
        <p:xfrm>
          <a:off x="4271621" y="5597068"/>
          <a:ext cx="934725" cy="36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57" name="수식" r:id="rId25" imgW="520560" imgH="203040" progId="Equation.3">
                  <p:embed/>
                </p:oleObj>
              </mc:Choice>
              <mc:Fallback>
                <p:oleObj name="수식" r:id="rId25" imgW="520560" imgH="203040" progId="Equation.3">
                  <p:embed/>
                  <p:pic>
                    <p:nvPicPr>
                      <p:cNvPr id="54" name="개체 53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71621" y="5597068"/>
                        <a:ext cx="934725" cy="36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 bwMode="auto">
          <a:xfrm>
            <a:off x="3528758" y="5634281"/>
            <a:ext cx="8002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where,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370956" y="6175230"/>
            <a:ext cx="4225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[4]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  <a:endParaRPr lang="ko-KR" altLang="ko-KR" sz="10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2539964" y="1236815"/>
            <a:ext cx="7091791" cy="3115980"/>
            <a:chOff x="1005546" y="1217032"/>
            <a:chExt cx="7091791" cy="3115980"/>
          </a:xfrm>
        </p:grpSpPr>
        <p:grpSp>
          <p:nvGrpSpPr>
            <p:cNvPr id="58" name="그룹 57"/>
            <p:cNvGrpSpPr/>
            <p:nvPr/>
          </p:nvGrpSpPr>
          <p:grpSpPr>
            <a:xfrm>
              <a:off x="1005546" y="1217032"/>
              <a:ext cx="7091791" cy="3115980"/>
              <a:chOff x="970515" y="1386286"/>
              <a:chExt cx="7091791" cy="3115980"/>
            </a:xfrm>
          </p:grpSpPr>
          <p:sp>
            <p:nvSpPr>
              <p:cNvPr id="63" name="자유형 62"/>
              <p:cNvSpPr/>
              <p:nvPr/>
            </p:nvSpPr>
            <p:spPr bwMode="auto">
              <a:xfrm>
                <a:off x="2609580" y="1701054"/>
                <a:ext cx="3811772" cy="2062716"/>
              </a:xfrm>
              <a:custGeom>
                <a:avLst/>
                <a:gdLst>
                  <a:gd name="connsiteX0" fmla="*/ 2381693 w 3811772"/>
                  <a:gd name="connsiteY0" fmla="*/ 0 h 2062716"/>
                  <a:gd name="connsiteX1" fmla="*/ 0 w 3811772"/>
                  <a:gd name="connsiteY1" fmla="*/ 2062716 h 2062716"/>
                  <a:gd name="connsiteX2" fmla="*/ 3811772 w 3811772"/>
                  <a:gd name="connsiteY2" fmla="*/ 2062716 h 2062716"/>
                  <a:gd name="connsiteX3" fmla="*/ 2381693 w 3811772"/>
                  <a:gd name="connsiteY3" fmla="*/ 0 h 2062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1772" h="2062716">
                    <a:moveTo>
                      <a:pt x="2381693" y="0"/>
                    </a:moveTo>
                    <a:lnTo>
                      <a:pt x="0" y="2062716"/>
                    </a:lnTo>
                    <a:lnTo>
                      <a:pt x="3811772" y="2062716"/>
                    </a:lnTo>
                    <a:lnTo>
                      <a:pt x="238169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64" name="자유형 63"/>
              <p:cNvSpPr/>
              <p:nvPr/>
            </p:nvSpPr>
            <p:spPr bwMode="auto">
              <a:xfrm>
                <a:off x="2721221" y="2206099"/>
                <a:ext cx="1249325" cy="1967024"/>
              </a:xfrm>
              <a:custGeom>
                <a:avLst/>
                <a:gdLst>
                  <a:gd name="connsiteX0" fmla="*/ 0 w 1249325"/>
                  <a:gd name="connsiteY0" fmla="*/ 1073889 h 1967024"/>
                  <a:gd name="connsiteX1" fmla="*/ 26581 w 1249325"/>
                  <a:gd name="connsiteY1" fmla="*/ 0 h 1967024"/>
                  <a:gd name="connsiteX2" fmla="*/ 1249325 w 1249325"/>
                  <a:gd name="connsiteY2" fmla="*/ 988828 h 1967024"/>
                  <a:gd name="connsiteX3" fmla="*/ 1222744 w 1249325"/>
                  <a:gd name="connsiteY3" fmla="*/ 1967024 h 1967024"/>
                  <a:gd name="connsiteX4" fmla="*/ 0 w 1249325"/>
                  <a:gd name="connsiteY4" fmla="*/ 1073889 h 1967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325" h="1967024">
                    <a:moveTo>
                      <a:pt x="0" y="1073889"/>
                    </a:moveTo>
                    <a:lnTo>
                      <a:pt x="26581" y="0"/>
                    </a:lnTo>
                    <a:lnTo>
                      <a:pt x="1249325" y="988828"/>
                    </a:lnTo>
                    <a:lnTo>
                      <a:pt x="1222744" y="1967024"/>
                    </a:lnTo>
                    <a:lnTo>
                      <a:pt x="0" y="107388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65" name="자유형 64"/>
              <p:cNvSpPr/>
              <p:nvPr/>
            </p:nvSpPr>
            <p:spPr bwMode="auto">
              <a:xfrm flipH="1">
                <a:off x="5095828" y="2236226"/>
                <a:ext cx="1249325" cy="1967024"/>
              </a:xfrm>
              <a:custGeom>
                <a:avLst/>
                <a:gdLst>
                  <a:gd name="connsiteX0" fmla="*/ 0 w 1249325"/>
                  <a:gd name="connsiteY0" fmla="*/ 1073889 h 1967024"/>
                  <a:gd name="connsiteX1" fmla="*/ 26581 w 1249325"/>
                  <a:gd name="connsiteY1" fmla="*/ 0 h 1967024"/>
                  <a:gd name="connsiteX2" fmla="*/ 1249325 w 1249325"/>
                  <a:gd name="connsiteY2" fmla="*/ 988828 h 1967024"/>
                  <a:gd name="connsiteX3" fmla="*/ 1222744 w 1249325"/>
                  <a:gd name="connsiteY3" fmla="*/ 1967024 h 1967024"/>
                  <a:gd name="connsiteX4" fmla="*/ 0 w 1249325"/>
                  <a:gd name="connsiteY4" fmla="*/ 1073889 h 1967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9325" h="1967024">
                    <a:moveTo>
                      <a:pt x="0" y="1073889"/>
                    </a:moveTo>
                    <a:lnTo>
                      <a:pt x="26581" y="0"/>
                    </a:lnTo>
                    <a:lnTo>
                      <a:pt x="1249325" y="988828"/>
                    </a:lnTo>
                    <a:lnTo>
                      <a:pt x="1222744" y="1967024"/>
                    </a:lnTo>
                    <a:lnTo>
                      <a:pt x="0" y="107388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66" name="자유형 65"/>
              <p:cNvSpPr/>
              <p:nvPr/>
            </p:nvSpPr>
            <p:spPr bwMode="auto">
              <a:xfrm>
                <a:off x="2609580" y="3189612"/>
                <a:ext cx="1031358" cy="579475"/>
              </a:xfrm>
              <a:custGeom>
                <a:avLst/>
                <a:gdLst>
                  <a:gd name="connsiteX0" fmla="*/ 653902 w 1031358"/>
                  <a:gd name="connsiteY0" fmla="*/ 0 h 579475"/>
                  <a:gd name="connsiteX1" fmla="*/ 1031358 w 1031358"/>
                  <a:gd name="connsiteY1" fmla="*/ 579475 h 579475"/>
                  <a:gd name="connsiteX2" fmla="*/ 0 w 1031358"/>
                  <a:gd name="connsiteY2" fmla="*/ 568842 h 579475"/>
                  <a:gd name="connsiteX3" fmla="*/ 653902 w 1031358"/>
                  <a:gd name="connsiteY3" fmla="*/ 0 h 579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358" h="579475">
                    <a:moveTo>
                      <a:pt x="653902" y="0"/>
                    </a:moveTo>
                    <a:lnTo>
                      <a:pt x="1031358" y="579475"/>
                    </a:lnTo>
                    <a:lnTo>
                      <a:pt x="0" y="568842"/>
                    </a:lnTo>
                    <a:lnTo>
                      <a:pt x="65390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67" name="자유형 66"/>
              <p:cNvSpPr/>
              <p:nvPr/>
            </p:nvSpPr>
            <p:spPr bwMode="auto">
              <a:xfrm>
                <a:off x="5405943" y="2966328"/>
                <a:ext cx="1015409" cy="797442"/>
              </a:xfrm>
              <a:custGeom>
                <a:avLst/>
                <a:gdLst>
                  <a:gd name="connsiteX0" fmla="*/ 457200 w 1015409"/>
                  <a:gd name="connsiteY0" fmla="*/ 0 h 797442"/>
                  <a:gd name="connsiteX1" fmla="*/ 0 w 1015409"/>
                  <a:gd name="connsiteY1" fmla="*/ 797442 h 797442"/>
                  <a:gd name="connsiteX2" fmla="*/ 1015409 w 1015409"/>
                  <a:gd name="connsiteY2" fmla="*/ 792126 h 797442"/>
                  <a:gd name="connsiteX3" fmla="*/ 457200 w 1015409"/>
                  <a:gd name="connsiteY3" fmla="*/ 0 h 797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5409" h="797442">
                    <a:moveTo>
                      <a:pt x="457200" y="0"/>
                    </a:moveTo>
                    <a:lnTo>
                      <a:pt x="0" y="797442"/>
                    </a:lnTo>
                    <a:lnTo>
                      <a:pt x="1015409" y="792126"/>
                    </a:lnTo>
                    <a:lnTo>
                      <a:pt x="4572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68" name="타원 67"/>
              <p:cNvSpPr/>
              <p:nvPr/>
            </p:nvSpPr>
            <p:spPr bwMode="auto">
              <a:xfrm>
                <a:off x="4955830" y="1676245"/>
                <a:ext cx="74428" cy="74428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69" name="TextBox 68"/>
              <p:cNvSpPr txBox="1"/>
              <p:nvPr/>
            </p:nvSpPr>
            <p:spPr bwMode="auto">
              <a:xfrm>
                <a:off x="2116785" y="3899262"/>
                <a:ext cx="974947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camera1</a:t>
                </a:r>
              </a:p>
              <a:p>
                <a:pPr algn="ctr"/>
                <a:r>
                  <a:rPr lang="en-US" altLang="ko-KR" sz="1600" dirty="0" smtClean="0"/>
                  <a:t>center</a:t>
                </a:r>
                <a:endParaRPr lang="ko-KR" altLang="en-US" sz="1600" dirty="0" smtClean="0"/>
              </a:p>
            </p:txBody>
          </p:sp>
          <p:sp>
            <p:nvSpPr>
              <p:cNvPr id="70" name="TextBox 69"/>
              <p:cNvSpPr txBox="1"/>
              <p:nvPr/>
            </p:nvSpPr>
            <p:spPr bwMode="auto">
              <a:xfrm>
                <a:off x="6100863" y="3917491"/>
                <a:ext cx="974947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camera2</a:t>
                </a:r>
              </a:p>
              <a:p>
                <a:pPr algn="ctr"/>
                <a:r>
                  <a:rPr lang="en-US" altLang="ko-KR" sz="1600" dirty="0" smtClean="0"/>
                  <a:t>center</a:t>
                </a:r>
                <a:endParaRPr lang="ko-KR" altLang="en-US" sz="1600" dirty="0" smtClean="0"/>
              </a:p>
            </p:txBody>
          </p:sp>
          <p:graphicFrame>
            <p:nvGraphicFramePr>
              <p:cNvPr id="71" name="Object 2"/>
              <p:cNvGraphicFramePr>
                <a:graphicFrameLocks noChangeAspect="1"/>
              </p:cNvGraphicFramePr>
              <p:nvPr/>
            </p:nvGraphicFramePr>
            <p:xfrm>
              <a:off x="2329998" y="3630124"/>
              <a:ext cx="22860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58" name="수식" r:id="rId27" imgW="152280" imgH="177480" progId="Equation.3">
                      <p:embed/>
                    </p:oleObj>
                  </mc:Choice>
                  <mc:Fallback>
                    <p:oleObj name="수식" r:id="rId27" imgW="152280" imgH="177480" progId="Equation.3">
                      <p:embed/>
                      <p:pic>
                        <p:nvPicPr>
                          <p:cNvPr id="71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29998" y="3630124"/>
                            <a:ext cx="228600" cy="2667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" name="Object 3"/>
              <p:cNvGraphicFramePr>
                <a:graphicFrameLocks noChangeAspect="1"/>
              </p:cNvGraphicFramePr>
              <p:nvPr/>
            </p:nvGraphicFramePr>
            <p:xfrm>
              <a:off x="6510954" y="3675166"/>
              <a:ext cx="28575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59" name="수식" r:id="rId29" imgW="190440" imgH="177480" progId="Equation.3">
                      <p:embed/>
                    </p:oleObj>
                  </mc:Choice>
                  <mc:Fallback>
                    <p:oleObj name="수식" r:id="rId29" imgW="190440" imgH="177480" progId="Equation.3">
                      <p:embed/>
                      <p:pic>
                        <p:nvPicPr>
                          <p:cNvPr id="72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0954" y="3675166"/>
                            <a:ext cx="285750" cy="2667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4"/>
              <p:cNvGraphicFramePr>
                <a:graphicFrameLocks noChangeAspect="1"/>
              </p:cNvGraphicFramePr>
              <p:nvPr/>
            </p:nvGraphicFramePr>
            <p:xfrm>
              <a:off x="3004426" y="2958392"/>
              <a:ext cx="190500" cy="209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0" name="수식" r:id="rId31" imgW="126720" imgH="139680" progId="Equation.3">
                      <p:embed/>
                    </p:oleObj>
                  </mc:Choice>
                  <mc:Fallback>
                    <p:oleObj name="수식" r:id="rId31" imgW="126720" imgH="139680" progId="Equation.3">
                      <p:embed/>
                      <p:pic>
                        <p:nvPicPr>
                          <p:cNvPr id="73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04426" y="2958392"/>
                            <a:ext cx="190500" cy="20955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4" name="Object 5"/>
              <p:cNvGraphicFramePr>
                <a:graphicFrameLocks noChangeAspect="1"/>
              </p:cNvGraphicFramePr>
              <p:nvPr/>
            </p:nvGraphicFramePr>
            <p:xfrm>
              <a:off x="5977038" y="2821941"/>
              <a:ext cx="24765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1" name="수식" r:id="rId33" imgW="164880" imgH="177480" progId="Equation.3">
                      <p:embed/>
                    </p:oleObj>
                  </mc:Choice>
                  <mc:Fallback>
                    <p:oleObj name="수식" r:id="rId33" imgW="164880" imgH="177480" progId="Equation.3">
                      <p:embed/>
                      <p:pic>
                        <p:nvPicPr>
                          <p:cNvPr id="74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77038" y="2821941"/>
                            <a:ext cx="247650" cy="26670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" name="Object 6"/>
              <p:cNvGraphicFramePr>
                <a:graphicFrameLocks noChangeAspect="1"/>
              </p:cNvGraphicFramePr>
              <p:nvPr/>
            </p:nvGraphicFramePr>
            <p:xfrm>
              <a:off x="4849247" y="1386286"/>
              <a:ext cx="266700" cy="2476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2" name="수식" r:id="rId35" imgW="177480" imgH="164880" progId="Equation.3">
                      <p:embed/>
                    </p:oleObj>
                  </mc:Choice>
                  <mc:Fallback>
                    <p:oleObj name="수식" r:id="rId35" imgW="177480" imgH="164880" progId="Equation.3">
                      <p:embed/>
                      <p:pic>
                        <p:nvPicPr>
                          <p:cNvPr id="75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9247" y="1386286"/>
                            <a:ext cx="266700" cy="2476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" name="TextBox 75"/>
              <p:cNvSpPr txBox="1"/>
              <p:nvPr/>
            </p:nvSpPr>
            <p:spPr bwMode="auto">
              <a:xfrm>
                <a:off x="3949083" y="2694927"/>
                <a:ext cx="1372427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400" dirty="0" smtClean="0"/>
                  <a:t> </a:t>
                </a:r>
                <a:r>
                  <a:rPr lang="en-US" altLang="ko-KR" sz="1400" dirty="0" err="1" smtClean="0"/>
                  <a:t>epipolar</a:t>
                </a:r>
                <a:r>
                  <a:rPr lang="en-US" altLang="ko-KR" sz="1400" dirty="0" smtClean="0"/>
                  <a:t> plane</a:t>
                </a:r>
                <a:r>
                  <a:rPr lang="ko-KR" altLang="en-US" sz="1400" dirty="0" smtClean="0"/>
                  <a:t> </a:t>
                </a:r>
              </a:p>
            </p:txBody>
          </p:sp>
          <p:sp>
            <p:nvSpPr>
              <p:cNvPr id="77" name="타원 76"/>
              <p:cNvSpPr/>
              <p:nvPr/>
            </p:nvSpPr>
            <p:spPr bwMode="auto">
              <a:xfrm>
                <a:off x="5825928" y="2923799"/>
                <a:ext cx="74428" cy="74428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78" name="타원 77"/>
              <p:cNvSpPr/>
              <p:nvPr/>
            </p:nvSpPr>
            <p:spPr bwMode="auto">
              <a:xfrm>
                <a:off x="3213863" y="3155943"/>
                <a:ext cx="74428" cy="74428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79" name="타원 78"/>
              <p:cNvSpPr/>
              <p:nvPr/>
            </p:nvSpPr>
            <p:spPr bwMode="auto">
              <a:xfrm>
                <a:off x="2561732" y="3715924"/>
                <a:ext cx="74428" cy="74428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80" name="타원 79"/>
              <p:cNvSpPr/>
              <p:nvPr/>
            </p:nvSpPr>
            <p:spPr bwMode="auto">
              <a:xfrm>
                <a:off x="6366416" y="3719468"/>
                <a:ext cx="74428" cy="74428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graphicFrame>
            <p:nvGraphicFramePr>
              <p:cNvPr id="8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547377" y="2993079"/>
              <a:ext cx="209550" cy="209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3" name="수식" r:id="rId37" imgW="139680" imgH="139680" progId="Equation.3">
                      <p:embed/>
                    </p:oleObj>
                  </mc:Choice>
                  <mc:Fallback>
                    <p:oleObj name="수식" r:id="rId37" imgW="139680" imgH="139680" progId="Equation.3">
                      <p:embed/>
                      <p:pic>
                        <p:nvPicPr>
                          <p:cNvPr id="8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47377" y="2993079"/>
                            <a:ext cx="209550" cy="2095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13"/>
              <p:cNvGraphicFramePr>
                <a:graphicFrameLocks noChangeAspect="1"/>
              </p:cNvGraphicFramePr>
              <p:nvPr/>
            </p:nvGraphicFramePr>
            <p:xfrm>
              <a:off x="3687493" y="3689712"/>
              <a:ext cx="171450" cy="209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4" name="수식" r:id="rId39" imgW="114120" imgH="139680" progId="Equation.3">
                      <p:embed/>
                    </p:oleObj>
                  </mc:Choice>
                  <mc:Fallback>
                    <p:oleObj name="수식" r:id="rId39" imgW="114120" imgH="139680" progId="Equation.3">
                      <p:embed/>
                      <p:pic>
                        <p:nvPicPr>
                          <p:cNvPr id="82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87493" y="3689712"/>
                            <a:ext cx="171450" cy="20955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3" name="Object 14"/>
              <p:cNvGraphicFramePr>
                <a:graphicFrameLocks noChangeAspect="1"/>
              </p:cNvGraphicFramePr>
              <p:nvPr/>
            </p:nvGraphicFramePr>
            <p:xfrm>
              <a:off x="5186979" y="3409056"/>
              <a:ext cx="22860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5" name="수식" r:id="rId41" imgW="152280" imgH="177480" progId="Equation.3">
                      <p:embed/>
                    </p:oleObj>
                  </mc:Choice>
                  <mc:Fallback>
                    <p:oleObj name="수식" r:id="rId41" imgW="152280" imgH="177480" progId="Equation.3">
                      <p:embed/>
                      <p:pic>
                        <p:nvPicPr>
                          <p:cNvPr id="83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6979" y="3409056"/>
                            <a:ext cx="228600" cy="26670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4" name="타원 83"/>
              <p:cNvSpPr/>
              <p:nvPr/>
            </p:nvSpPr>
            <p:spPr bwMode="auto">
              <a:xfrm>
                <a:off x="5386449" y="3723013"/>
                <a:ext cx="74428" cy="74428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sp>
            <p:nvSpPr>
              <p:cNvPr id="85" name="타원 84"/>
              <p:cNvSpPr/>
              <p:nvPr/>
            </p:nvSpPr>
            <p:spPr bwMode="auto">
              <a:xfrm>
                <a:off x="3593091" y="3726557"/>
                <a:ext cx="74428" cy="74428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>
                <a:spAutoFit/>
              </a:bodyPr>
              <a:lstStyle/>
              <a:p>
                <a:pPr algn="l"/>
                <a:endParaRPr lang="ko-KR" altLang="en-US" sz="1600" dirty="0" smtClean="0"/>
              </a:p>
            </p:txBody>
          </p:sp>
          <p:graphicFrame>
            <p:nvGraphicFramePr>
              <p:cNvPr id="86" name="Object 16"/>
              <p:cNvGraphicFramePr>
                <a:graphicFrameLocks noChangeAspect="1"/>
              </p:cNvGraphicFramePr>
              <p:nvPr/>
            </p:nvGraphicFramePr>
            <p:xfrm>
              <a:off x="3475100" y="3228894"/>
              <a:ext cx="13335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6" name="수식" r:id="rId43" imgW="88560" imgH="177480" progId="Equation.3">
                      <p:embed/>
                    </p:oleObj>
                  </mc:Choice>
                  <mc:Fallback>
                    <p:oleObj name="수식" r:id="rId43" imgW="88560" imgH="177480" progId="Equation.3">
                      <p:embed/>
                      <p:pic>
                        <p:nvPicPr>
                          <p:cNvPr id="86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75100" y="3228894"/>
                            <a:ext cx="133350" cy="26670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7" name="Object 17"/>
              <p:cNvGraphicFramePr>
                <a:graphicFrameLocks noChangeAspect="1"/>
              </p:cNvGraphicFramePr>
              <p:nvPr/>
            </p:nvGraphicFramePr>
            <p:xfrm>
              <a:off x="5440855" y="3029127"/>
              <a:ext cx="19050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7" name="수식" r:id="rId45" imgW="126720" imgH="177480" progId="Equation.3">
                      <p:embed/>
                    </p:oleObj>
                  </mc:Choice>
                  <mc:Fallback>
                    <p:oleObj name="수식" r:id="rId45" imgW="126720" imgH="177480" progId="Equation.3">
                      <p:embed/>
                      <p:pic>
                        <p:nvPicPr>
                          <p:cNvPr id="87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40855" y="3029127"/>
                            <a:ext cx="190500" cy="26670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88" name="직선 연결선 87"/>
              <p:cNvCxnSpPr/>
              <p:nvPr/>
            </p:nvCxnSpPr>
            <p:spPr bwMode="auto">
              <a:xfrm rot="16200000" flipH="1">
                <a:off x="2577684" y="2817474"/>
                <a:ext cx="1525774" cy="983512"/>
              </a:xfrm>
              <a:prstGeom prst="lin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직선 연결선 88"/>
              <p:cNvCxnSpPr/>
              <p:nvPr/>
            </p:nvCxnSpPr>
            <p:spPr bwMode="auto">
              <a:xfrm rot="5400000">
                <a:off x="4861027" y="2772288"/>
                <a:ext cx="1663994" cy="956929"/>
              </a:xfrm>
              <a:prstGeom prst="lin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0" name="TextBox 89"/>
              <p:cNvSpPr txBox="1"/>
              <p:nvPr/>
            </p:nvSpPr>
            <p:spPr bwMode="auto">
              <a:xfrm>
                <a:off x="6398316" y="2969872"/>
                <a:ext cx="1555234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400" dirty="0" smtClean="0"/>
                  <a:t> </a:t>
                </a:r>
                <a:r>
                  <a:rPr lang="en-US" altLang="ko-KR" sz="1400" dirty="0" err="1" smtClean="0"/>
                  <a:t>epipolar</a:t>
                </a:r>
                <a:r>
                  <a:rPr lang="en-US" altLang="ko-KR" sz="1400" dirty="0" smtClean="0"/>
                  <a:t> line for</a:t>
                </a:r>
                <a:endParaRPr lang="ko-KR" altLang="en-US" sz="1400" dirty="0" smtClean="0"/>
              </a:p>
            </p:txBody>
          </p:sp>
          <p:sp>
            <p:nvSpPr>
              <p:cNvPr id="91" name="TextBox 90"/>
              <p:cNvSpPr txBox="1"/>
              <p:nvPr/>
            </p:nvSpPr>
            <p:spPr bwMode="auto">
              <a:xfrm>
                <a:off x="970515" y="3249863"/>
                <a:ext cx="1789272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400" dirty="0" smtClean="0"/>
                  <a:t> </a:t>
                </a:r>
                <a:r>
                  <a:rPr lang="en-US" altLang="ko-KR" sz="1400" dirty="0" err="1" smtClean="0"/>
                  <a:t>epipolar</a:t>
                </a:r>
                <a:r>
                  <a:rPr lang="en-US" altLang="ko-KR" sz="1400" dirty="0" smtClean="0"/>
                  <a:t> line for  </a:t>
                </a:r>
                <a:r>
                  <a:rPr lang="ko-KR" altLang="en-US" sz="1400" dirty="0" smtClean="0"/>
                  <a:t> </a:t>
                </a:r>
              </a:p>
            </p:txBody>
          </p:sp>
          <p:graphicFrame>
            <p:nvGraphicFramePr>
              <p:cNvPr id="92" name="Object 5"/>
              <p:cNvGraphicFramePr>
                <a:graphicFrameLocks noChangeAspect="1"/>
              </p:cNvGraphicFramePr>
              <p:nvPr/>
            </p:nvGraphicFramePr>
            <p:xfrm>
              <a:off x="2440714" y="3257977"/>
              <a:ext cx="24765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8" name="수식" r:id="rId47" imgW="164880" imgH="177480" progId="Equation.3">
                      <p:embed/>
                    </p:oleObj>
                  </mc:Choice>
                  <mc:Fallback>
                    <p:oleObj name="수식" r:id="rId47" imgW="164880" imgH="177480" progId="Equation.3">
                      <p:embed/>
                      <p:pic>
                        <p:nvPicPr>
                          <p:cNvPr id="92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0714" y="3257977"/>
                            <a:ext cx="247650" cy="26670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3" name="Object 4"/>
              <p:cNvGraphicFramePr>
                <a:graphicFrameLocks noChangeAspect="1"/>
              </p:cNvGraphicFramePr>
              <p:nvPr/>
            </p:nvGraphicFramePr>
            <p:xfrm>
              <a:off x="7871806" y="3039287"/>
              <a:ext cx="190500" cy="209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69" name="수식" r:id="rId48" imgW="126720" imgH="139680" progId="Equation.3">
                      <p:embed/>
                    </p:oleObj>
                  </mc:Choice>
                  <mc:Fallback>
                    <p:oleObj name="수식" r:id="rId48" imgW="126720" imgH="139680" progId="Equation.3">
                      <p:embed/>
                      <p:pic>
                        <p:nvPicPr>
                          <p:cNvPr id="93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71806" y="3039287"/>
                            <a:ext cx="190500" cy="20955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" name="Object 2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345317" y="3884673"/>
              <a:ext cx="4381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70" name="수식" r:id="rId49" imgW="291960" imgH="228600" progId="Equation.3">
                      <p:embed/>
                    </p:oleObj>
                  </mc:Choice>
                  <mc:Fallback>
                    <p:oleObj name="수식" r:id="rId49" imgW="291960" imgH="228600" progId="Equation.3">
                      <p:embed/>
                      <p:pic>
                        <p:nvPicPr>
                          <p:cNvPr id="94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45317" y="3884673"/>
                            <a:ext cx="438150" cy="3429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" name="TextBox 58"/>
            <p:cNvSpPr txBox="1"/>
            <p:nvPr/>
          </p:nvSpPr>
          <p:spPr bwMode="auto">
            <a:xfrm>
              <a:off x="2245933" y="1659475"/>
              <a:ext cx="949299" cy="338554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 smtClean="0"/>
                <a:t>Image 1</a:t>
              </a:r>
              <a:endParaRPr lang="ko-KR" altLang="en-US" sz="1600" dirty="0" smtClean="0"/>
            </a:p>
          </p:txBody>
        </p:sp>
        <p:sp>
          <p:nvSpPr>
            <p:cNvPr id="60" name="TextBox 59"/>
            <p:cNvSpPr txBox="1"/>
            <p:nvPr/>
          </p:nvSpPr>
          <p:spPr bwMode="auto">
            <a:xfrm>
              <a:off x="6259719" y="1680543"/>
              <a:ext cx="949299" cy="338554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 smtClean="0"/>
                <a:t>Image 2</a:t>
              </a:r>
              <a:endParaRPr lang="ko-KR" altLang="en-US" sz="1600" dirty="0" smtClean="0"/>
            </a:p>
          </p:txBody>
        </p:sp>
        <p:sp>
          <p:nvSpPr>
            <p:cNvPr id="61" name="왼쪽으로 구부러진 화살표 60"/>
            <p:cNvSpPr/>
            <p:nvPr/>
          </p:nvSpPr>
          <p:spPr>
            <a:xfrm rot="16434673">
              <a:off x="4165130" y="1260069"/>
              <a:ext cx="520672" cy="2486631"/>
            </a:xfrm>
            <a:prstGeom prst="curvedLeftArrow">
              <a:avLst>
                <a:gd name="adj1" fmla="val 0"/>
                <a:gd name="adj2" fmla="val 34312"/>
                <a:gd name="adj3" fmla="val 23375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62" name="개체 61"/>
            <p:cNvGraphicFramePr>
              <a:graphicFrameLocks noChangeAspect="1"/>
            </p:cNvGraphicFramePr>
            <p:nvPr>
              <p:extLst/>
            </p:nvPr>
          </p:nvGraphicFramePr>
          <p:xfrm>
            <a:off x="3767138" y="1820863"/>
            <a:ext cx="314325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71" name="수식" r:id="rId51" imgW="139680" imgH="152280" progId="Equation.3">
                    <p:embed/>
                  </p:oleObj>
                </mc:Choice>
                <mc:Fallback>
                  <p:oleObj name="수식" r:id="rId51" imgW="139680" imgH="152280" progId="Equation.3">
                    <p:embed/>
                    <p:pic>
                      <p:nvPicPr>
                        <p:cNvPr id="62" name="개체 61"/>
                        <p:cNvPicPr/>
                        <p:nvPr/>
                      </p:nvPicPr>
                      <p:blipFill>
                        <a:blip r:embed="rId52"/>
                        <a:stretch>
                          <a:fillRect/>
                        </a:stretch>
                      </p:blipFill>
                      <p:spPr>
                        <a:xfrm>
                          <a:off x="3767138" y="1820863"/>
                          <a:ext cx="314325" cy="3429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53"/>
          <a:srcRect t="42565" b="7695"/>
          <a:stretch/>
        </p:blipFill>
        <p:spPr>
          <a:xfrm>
            <a:off x="8808724" y="759932"/>
            <a:ext cx="3268440" cy="12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5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</p:spPr>
            <p:txBody>
              <a:bodyPr/>
              <a:lstStyle/>
              <a:p>
                <a:r>
                  <a:rPr lang="en-US" altLang="ko-KR" dirty="0" smtClean="0"/>
                  <a:t>Algorithm for Fundamental (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altLang="ko-KR" dirty="0" smtClean="0"/>
                  <a:t>) or Essential (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altLang="ko-KR" dirty="0" smtClean="0"/>
                  <a:t>) matrix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Un-calibrated </a:t>
                </a:r>
                <a:r>
                  <a:rPr lang="en-US" altLang="ko-KR" dirty="0"/>
                  <a:t>(Unknown camera intrinsic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u="sng" dirty="0"/>
                  <a:t>Normalized 8-pts algorithm</a:t>
                </a:r>
              </a:p>
              <a:p>
                <a:pPr lvl="2"/>
                <a:r>
                  <a:rPr lang="en-US" altLang="ko-KR" u="sng" dirty="0"/>
                  <a:t>7-pts algorithm</a:t>
                </a:r>
              </a:p>
              <a:p>
                <a:pPr lvl="1"/>
                <a:r>
                  <a:rPr lang="en-US" altLang="ko-KR" dirty="0"/>
                  <a:t>Calibrated (Known camera intrinsic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dirty="0"/>
                  <a:t>Estimate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altLang="ko-KR" dirty="0"/>
                  <a:t> using </a:t>
                </a:r>
                <a:r>
                  <a:rPr lang="en-US" altLang="ko-KR" u="sng" dirty="0"/>
                  <a:t>5-pts algorithm </a:t>
                </a:r>
                <a:r>
                  <a:rPr lang="en-US" altLang="ko-KR" dirty="0"/>
                  <a:t>[7]</a:t>
                </a:r>
              </a:p>
              <a:p>
                <a:pPr lvl="2"/>
                <a:r>
                  <a:rPr lang="en-US" altLang="ko-KR" dirty="0"/>
                  <a:t>Calculate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en-US" altLang="ko-KR" dirty="0"/>
                  <a:t>Essential matrix: The specialization of the fundamental matrix to the case of </a:t>
                </a:r>
                <a:r>
                  <a:rPr lang="en-US" altLang="ko-KR" b="1" dirty="0"/>
                  <a:t>normalized image coordinates</a:t>
                </a:r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5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  <a:blipFill>
                <a:blip r:embed="rId3"/>
                <a:stretch>
                  <a:fillRect l="-846" t="-1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6" name="개체 95"/>
          <p:cNvGraphicFramePr>
            <a:graphicFrameLocks noChangeAspect="1"/>
          </p:cNvGraphicFramePr>
          <p:nvPr>
            <p:extLst/>
          </p:nvPr>
        </p:nvGraphicFramePr>
        <p:xfrm>
          <a:off x="5087485" y="3415803"/>
          <a:ext cx="2017030" cy="49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15" name="수식" r:id="rId4" imgW="774360" imgH="190440" progId="Equation.3">
                  <p:embed/>
                </p:oleObj>
              </mc:Choice>
              <mc:Fallback>
                <p:oleObj name="수식" r:id="rId4" imgW="774360" imgH="190440" progId="Equation.3">
                  <p:embed/>
                  <p:pic>
                    <p:nvPicPr>
                      <p:cNvPr id="67" name="개체 6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7485" y="3415803"/>
                        <a:ext cx="2017030" cy="492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/>
          <p:cNvGraphicFramePr>
            <a:graphicFrameLocks noChangeAspect="1"/>
          </p:cNvGraphicFramePr>
          <p:nvPr>
            <p:extLst/>
          </p:nvPr>
        </p:nvGraphicFramePr>
        <p:xfrm>
          <a:off x="5202377" y="4922400"/>
          <a:ext cx="1726286" cy="549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16" name="수식" r:id="rId6" imgW="634680" imgH="203040" progId="Equation.3">
                  <p:embed/>
                </p:oleObj>
              </mc:Choice>
              <mc:Fallback>
                <p:oleObj name="수식" r:id="rId6" imgW="634680" imgH="203040" progId="Equation.3">
                  <p:embed/>
                  <p:pic>
                    <p:nvPicPr>
                      <p:cNvPr id="69" name="개체 6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02377" y="4922400"/>
                        <a:ext cx="1726286" cy="54979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개체 97"/>
          <p:cNvGraphicFramePr>
            <a:graphicFrameLocks noChangeAspect="1"/>
          </p:cNvGraphicFramePr>
          <p:nvPr>
            <p:extLst/>
          </p:nvPr>
        </p:nvGraphicFramePr>
        <p:xfrm>
          <a:off x="8490641" y="5472197"/>
          <a:ext cx="13970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17" name="수식" r:id="rId8" imgW="622080" imgH="203040" progId="Equation.3">
                  <p:embed/>
                </p:oleObj>
              </mc:Choice>
              <mc:Fallback>
                <p:oleObj name="수식" r:id="rId8" imgW="622080" imgH="203040" progId="Equation.3">
                  <p:embed/>
                  <p:pic>
                    <p:nvPicPr>
                      <p:cNvPr id="70" name="개체 6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90641" y="5472197"/>
                        <a:ext cx="13970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Box 98"/>
          <p:cNvSpPr txBox="1"/>
          <p:nvPr/>
        </p:nvSpPr>
        <p:spPr bwMode="auto">
          <a:xfrm>
            <a:off x="7613479" y="5077156"/>
            <a:ext cx="87716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where,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0" name="개체 99"/>
          <p:cNvGraphicFramePr>
            <a:graphicFrameLocks noChangeAspect="1"/>
          </p:cNvGraphicFramePr>
          <p:nvPr>
            <p:extLst/>
          </p:nvPr>
        </p:nvGraphicFramePr>
        <p:xfrm>
          <a:off x="8490642" y="4975351"/>
          <a:ext cx="13112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18" name="수식" r:id="rId10" imgW="583920" imgH="203040" progId="Equation.3">
                  <p:embed/>
                </p:oleObj>
              </mc:Choice>
              <mc:Fallback>
                <p:oleObj name="수식" r:id="rId10" imgW="583920" imgH="203040" progId="Equation.3">
                  <p:embed/>
                  <p:pic>
                    <p:nvPicPr>
                      <p:cNvPr id="72" name="개체 7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90642" y="4975351"/>
                        <a:ext cx="13112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개체 100"/>
          <p:cNvGraphicFramePr>
            <a:graphicFrameLocks noChangeAspect="1"/>
          </p:cNvGraphicFramePr>
          <p:nvPr>
            <p:extLst/>
          </p:nvPr>
        </p:nvGraphicFramePr>
        <p:xfrm>
          <a:off x="8593534" y="3415803"/>
          <a:ext cx="1617266" cy="525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19" name="수식" r:id="rId12" imgW="622080" imgH="203040" progId="Equation.3">
                  <p:embed/>
                </p:oleObj>
              </mc:Choice>
              <mc:Fallback>
                <p:oleObj name="수식" r:id="rId12" imgW="622080" imgH="203040" progId="Equation.3">
                  <p:embed/>
                  <p:pic>
                    <p:nvPicPr>
                      <p:cNvPr id="73" name="개체 7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93534" y="3415803"/>
                        <a:ext cx="1617266" cy="52526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TextBox 101"/>
          <p:cNvSpPr txBox="1"/>
          <p:nvPr/>
        </p:nvSpPr>
        <p:spPr bwMode="auto">
          <a:xfrm>
            <a:off x="7716372" y="3555851"/>
            <a:ext cx="87716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where,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727457" y="6151871"/>
            <a:ext cx="3526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[7] </a:t>
            </a:r>
            <a:r>
              <a:rPr lang="en-US" altLang="ko-KR" sz="1000" dirty="0" err="1"/>
              <a:t>Nistér</a:t>
            </a:r>
            <a:r>
              <a:rPr lang="en-US" altLang="ko-KR" sz="1000" dirty="0"/>
              <a:t>, David. "An efficient solution to the five-point relative pose problem.“</a:t>
            </a:r>
            <a:r>
              <a:rPr lang="en-US" altLang="ko-KR" sz="1000" i="1" dirty="0"/>
              <a:t> TPAMI</a:t>
            </a:r>
            <a:r>
              <a:rPr lang="ko-KR" altLang="ko-KR" sz="1000" dirty="0"/>
              <a:t> 2004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3223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Perspective-3-Point algorithm (P3P)</a:t>
            </a:r>
            <a:endParaRPr lang="ko-KR" altLang="en-US" b="1" dirty="0"/>
          </a:p>
          <a:p>
            <a:pPr lvl="1"/>
            <a:endParaRPr lang="en-US" altLang="ko-KR" dirty="0" smtClean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15" y="1781717"/>
            <a:ext cx="7570470" cy="44903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145888" y="1849699"/>
                <a:ext cx="2149737" cy="658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12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1200" i="1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1200" i="1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88" y="1849699"/>
                <a:ext cx="2149737" cy="658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7920096" y="1035148"/>
            <a:ext cx="4088944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dirty="0"/>
              <a:t>[8] </a:t>
            </a:r>
            <a:r>
              <a:rPr lang="en-US" altLang="ko-KR" sz="1000" dirty="0" err="1"/>
              <a:t>Haralick</a:t>
            </a:r>
            <a:r>
              <a:rPr lang="en-US" altLang="ko-KR" sz="1000" dirty="0"/>
              <a:t>, Bert M., et al. "Review and analysis of solutions of the three point perspective pose estimation problem." </a:t>
            </a:r>
            <a:r>
              <a:rPr lang="en-US" altLang="ko-KR" sz="1000" i="1" dirty="0"/>
              <a:t>IJCV</a:t>
            </a:r>
            <a:r>
              <a:rPr lang="en-US" altLang="ko-KR" sz="1000" dirty="0"/>
              <a:t>  (1994)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297202" y="2916278"/>
                <a:ext cx="32145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 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=1,2,3)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202" y="2916278"/>
                <a:ext cx="3214532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493096" y="2516168"/>
                <a:ext cx="1160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1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 smtClean="0"/>
                  <a:t>, 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096" y="2516168"/>
                <a:ext cx="1160056" cy="400110"/>
              </a:xfrm>
              <a:prstGeom prst="rect">
                <a:avLst/>
              </a:prstGeom>
              <a:blipFill>
                <a:blip r:embed="rId5"/>
                <a:stretch>
                  <a:fillRect t="-9231" r="-5759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8493096" y="2192993"/>
                <a:ext cx="1621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: Unit vector</a:t>
                </a:r>
                <a:endParaRPr lang="ko-KR" altLang="en-US" dirty="0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096" y="2192993"/>
                <a:ext cx="1621791" cy="369332"/>
              </a:xfrm>
              <a:prstGeom prst="rect">
                <a:avLst/>
              </a:prstGeom>
              <a:blipFill>
                <a:blip r:embed="rId6"/>
                <a:stretch>
                  <a:fillRect l="-1128" t="-10000" r="-300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789" y="3959748"/>
            <a:ext cx="3744196" cy="1767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420829" y="3346551"/>
                <a:ext cx="3616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100" i="1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400" dirty="0" smtClean="0"/>
                  <a:t>ith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 smtClean="0"/>
                  <a:t>, camera pose is linearly solved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829" y="3346551"/>
                <a:ext cx="3616272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9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Initial step: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ea typeface="나눔고딕 ExtraBold" panose="020D0904000000000000" pitchFamily="50" charset="-127"/>
                  </a:rPr>
                  <a:t>What should we use (</a:t>
                </a:r>
                <a:r>
                  <a:rPr lang="en-US" altLang="ko-KR" dirty="0" err="1" smtClean="0">
                    <a:ea typeface="나눔고딕 ExtraBold" panose="020D0904000000000000" pitchFamily="50" charset="-127"/>
                  </a:rPr>
                  <a:t>Epipolar</a:t>
                </a:r>
                <a:r>
                  <a:rPr lang="en-US" altLang="ko-KR" dirty="0" smtClean="0">
                    <a:ea typeface="나눔고딕 ExtraBold" panose="020D0904000000000000" pitchFamily="50" charset="-127"/>
                  </a:rPr>
                  <a:t> geometry or PnP algorithm)? </a:t>
                </a:r>
              </a:p>
              <a:p>
                <a:pPr marL="1485900" lvl="2" indent="-342900"/>
                <a:r>
                  <a:rPr lang="en-US" altLang="ko-KR" b="1" dirty="0" err="1" smtClean="0">
                    <a:ea typeface="나눔고딕 ExtraBold" panose="020D0904000000000000" pitchFamily="50" charset="-127"/>
                  </a:rPr>
                  <a:t>Epipolar</a:t>
                </a:r>
                <a:r>
                  <a:rPr lang="en-US" altLang="ko-KR" b="1" dirty="0" smtClean="0">
                    <a:ea typeface="나눔고딕 ExtraBold" panose="020D0904000000000000" pitchFamily="50" charset="-127"/>
                  </a:rPr>
                  <a:t> geometry !!</a:t>
                </a:r>
              </a:p>
              <a:p>
                <a:pPr marL="1485900" lvl="2" indent="-342900"/>
                <a:r>
                  <a:rPr lang="en-US" altLang="ko-KR" dirty="0" smtClean="0">
                    <a:ea typeface="나눔고딕 ExtraBold" panose="020D0904000000000000" pitchFamily="50" charset="-127"/>
                  </a:rPr>
                  <a:t>We do not have the 3D points. (PnP algorithms needs 3D-2D correspondences) 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ea typeface="나눔고딕 ExtraBold" panose="020D0904000000000000" pitchFamily="50" charset="-127"/>
                  </a:rPr>
                  <a:t>Estimate Essential matrix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𝐸</m:t>
                    </m:r>
                  </m:oMath>
                </a14:m>
                <a:r>
                  <a:rPr lang="en-US" altLang="ko-KR" dirty="0" smtClean="0">
                    <a:ea typeface="나눔고딕 ExtraBold" panose="020D0904000000000000" pitchFamily="50" charset="-127"/>
                  </a:rPr>
                  <a:t> using 5-pt algorithm, then decompose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𝐸</m:t>
                    </m:r>
                  </m:oMath>
                </a14:m>
                <a:r>
                  <a:rPr lang="en-US" altLang="ko-KR" dirty="0" smtClean="0">
                    <a:ea typeface="나눔고딕 ExtraBold" panose="020D0904000000000000" pitchFamily="50" charset="-127"/>
                  </a:rPr>
                  <a:t> into camera poses</a:t>
                </a:r>
                <a:endParaRPr lang="en-US" altLang="ko-KR" dirty="0">
                  <a:latin typeface="맑은 고딕" pitchFamily="50" charset="-127"/>
                  <a:ea typeface="맑은 고딕" pitchFamily="50" charset="-127"/>
                  <a:cs typeface="Arial" charset="0"/>
                </a:endParaRPr>
              </a:p>
            </p:txBody>
          </p:sp>
        </mc:Choice>
        <mc:Fallback>
          <p:sp>
            <p:nvSpPr>
              <p:cNvPr id="5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  <a:blipFill>
                <a:blip r:embed="rId2"/>
                <a:stretch>
                  <a:fillRect l="-740" t="-9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300"/>
          <a:stretch/>
        </p:blipFill>
        <p:spPr>
          <a:xfrm>
            <a:off x="6530267" y="3293677"/>
            <a:ext cx="5471080" cy="317085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87563" y="4491703"/>
            <a:ext cx="5598297" cy="1972833"/>
            <a:chOff x="5377642" y="4772254"/>
            <a:chExt cx="5012198" cy="1766292"/>
          </a:xfrm>
        </p:grpSpPr>
        <p:grpSp>
          <p:nvGrpSpPr>
            <p:cNvPr id="7" name="그룹 6"/>
            <p:cNvGrpSpPr/>
            <p:nvPr/>
          </p:nvGrpSpPr>
          <p:grpSpPr>
            <a:xfrm>
              <a:off x="5377642" y="4772254"/>
              <a:ext cx="5012198" cy="648072"/>
              <a:chOff x="323528" y="1484904"/>
              <a:chExt cx="8352736" cy="1080000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23528" y="1484904"/>
                <a:ext cx="1728192" cy="108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A set of images</a:t>
                </a:r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2531901" y="1484904"/>
                <a:ext cx="1728000" cy="108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Feature Extraction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&amp; Matching</a:t>
                </a:r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4740082" y="1484904"/>
                <a:ext cx="1728000" cy="1080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Initialization Step</a:t>
                </a:r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6948264" y="1484904"/>
                <a:ext cx="1728000" cy="108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Growing Step</a:t>
                </a:r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직선 화살표 연결선 22"/>
              <p:cNvCxnSpPr>
                <a:stCxn id="19" idx="3"/>
                <a:endCxn id="20" idx="1"/>
              </p:cNvCxnSpPr>
              <p:nvPr/>
            </p:nvCxnSpPr>
            <p:spPr>
              <a:xfrm>
                <a:off x="2051720" y="2024904"/>
                <a:ext cx="4801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stCxn id="20" idx="3"/>
                <a:endCxn id="21" idx="1"/>
              </p:cNvCxnSpPr>
              <p:nvPr/>
            </p:nvCxnSpPr>
            <p:spPr>
              <a:xfrm>
                <a:off x="4259901" y="2024904"/>
                <a:ext cx="4801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stCxn id="21" idx="3"/>
                <a:endCxn id="22" idx="1"/>
              </p:cNvCxnSpPr>
              <p:nvPr/>
            </p:nvCxnSpPr>
            <p:spPr>
              <a:xfrm>
                <a:off x="6468082" y="2024904"/>
                <a:ext cx="4801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꺾인 연결선 25"/>
              <p:cNvCxnSpPr>
                <a:stCxn id="22" idx="3"/>
                <a:endCxn id="22" idx="1"/>
              </p:cNvCxnSpPr>
              <p:nvPr/>
            </p:nvCxnSpPr>
            <p:spPr>
              <a:xfrm flipH="1">
                <a:off x="6948264" y="2024904"/>
                <a:ext cx="1728000" cy="12700"/>
              </a:xfrm>
              <a:prstGeom prst="bentConnector5">
                <a:avLst>
                  <a:gd name="adj1" fmla="val -13229"/>
                  <a:gd name="adj2" fmla="val 6051969"/>
                  <a:gd name="adj3" fmla="val 11322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5421288" y="5674450"/>
              <a:ext cx="4680520" cy="864096"/>
              <a:chOff x="3923928" y="5843364"/>
              <a:chExt cx="4680520" cy="864096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3923928" y="5843364"/>
                <a:ext cx="4680520" cy="86409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4053485" y="6021288"/>
                <a:ext cx="1037030" cy="54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Find the best image pair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5407321" y="5905847"/>
                <a:ext cx="1656184" cy="720080"/>
                <a:chOff x="5436096" y="5905847"/>
                <a:chExt cx="1656184" cy="720080"/>
              </a:xfrm>
            </p:grpSpPr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5436096" y="5905847"/>
                  <a:ext cx="1656184" cy="324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</a:rPr>
                    <a:t>8, 7-pt algorithm (F)</a:t>
                  </a:r>
                  <a:endParaRPr lang="ko-KR" altLang="en-US" sz="105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5436096" y="6301927"/>
                  <a:ext cx="1656184" cy="324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</a:rPr>
                    <a:t>Calibrated, 5-pt algorithm (E)</a:t>
                  </a:r>
                  <a:endParaRPr lang="ko-KR" altLang="en-US" sz="105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모서리가 둥근 직사각형 13"/>
              <p:cNvSpPr/>
              <p:nvPr/>
            </p:nvSpPr>
            <p:spPr>
              <a:xfrm>
                <a:off x="7380311" y="6021288"/>
                <a:ext cx="1073487" cy="54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Triangulation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5085581" y="6290270"/>
                <a:ext cx="28814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>
                <a:off x="7092280" y="6299795"/>
                <a:ext cx="28814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아래쪽 화살표 8"/>
            <p:cNvSpPr/>
            <p:nvPr/>
          </p:nvSpPr>
          <p:spPr>
            <a:xfrm>
              <a:off x="8442693" y="5458974"/>
              <a:ext cx="115970" cy="19168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865947" y="5712386"/>
              <a:ext cx="1723693" cy="744627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07636" y="3374974"/>
            <a:ext cx="5900427" cy="9748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atin typeface="맑은 고딕" pitchFamily="50" charset="-127"/>
                <a:cs typeface="Arial" charset="0"/>
              </a:rPr>
              <a:t>Estimate Essential matrix ‘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cs typeface="Arial" charset="0"/>
              </a:rPr>
              <a:t>E</a:t>
            </a:r>
            <a:r>
              <a:rPr lang="en-US" altLang="ko-KR" sz="1400" b="1" dirty="0">
                <a:latin typeface="맑은 고딕" pitchFamily="50" charset="-127"/>
                <a:cs typeface="Arial" charset="0"/>
              </a:rPr>
              <a:t>’ given 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cs typeface="Arial" charset="0"/>
              </a:rPr>
              <a:t>a set of match points {x, x’}</a:t>
            </a:r>
          </a:p>
          <a:p>
            <a:pPr lvl="1"/>
            <a:r>
              <a:rPr lang="en-US" altLang="ko-KR" sz="1600" dirty="0"/>
              <a:t>Use the functions ‘</a:t>
            </a:r>
            <a:r>
              <a:rPr lang="en-US" altLang="ko-KR" sz="1600" dirty="0" err="1">
                <a:solidFill>
                  <a:srgbClr val="FF0000"/>
                </a:solidFill>
              </a:rPr>
              <a:t>calibrated_fivepoint</a:t>
            </a:r>
            <a:r>
              <a:rPr lang="en-US" altLang="ko-KR" sz="1600" dirty="0" smtClean="0"/>
              <a:t>’</a:t>
            </a:r>
            <a:endParaRPr lang="en-US" altLang="ko-KR" sz="1600" dirty="0"/>
          </a:p>
          <a:p>
            <a:pPr lvl="1"/>
            <a:r>
              <a:rPr lang="en-US" altLang="ko-KR" sz="1600" dirty="0"/>
              <a:t>Website : </a:t>
            </a:r>
            <a:r>
              <a:rPr lang="en-US" altLang="ko-KR" sz="1600" dirty="0">
                <a:hlinkClick r:id="rId4"/>
              </a:rPr>
              <a:t>http://vis.uky.edu/~stewe/FIVEPOINT</a:t>
            </a:r>
            <a:r>
              <a:rPr lang="en-US" altLang="ko-KR" sz="1600" dirty="0" smtClean="0">
                <a:hlinkClick r:id="rId4"/>
              </a:rPr>
              <a:t>/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595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Essential Matrix Decomposition to [R|T]</a:t>
            </a:r>
          </a:p>
          <a:p>
            <a:pPr lvl="2"/>
            <a:r>
              <a:rPr lang="en-US" altLang="ko-KR" dirty="0" smtClean="0"/>
              <a:t>Camera </a:t>
            </a:r>
            <a:r>
              <a:rPr lang="en-US" altLang="ko-KR" dirty="0"/>
              <a:t>matrix to essential matrix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Essential matrix to camera matrix</a:t>
            </a:r>
          </a:p>
          <a:p>
            <a:pPr lvl="3"/>
            <a:r>
              <a:rPr lang="en-US" altLang="ko-KR" dirty="0"/>
              <a:t>Make your own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26800" y="806514"/>
            <a:ext cx="268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MVG 9.6 (p.257-p.260)</a:t>
            </a:r>
          </a:p>
          <a:p>
            <a:r>
              <a:rPr lang="en-US" altLang="ko-KR" sz="1600" b="1" dirty="0"/>
              <a:t>6.2.3 (p.162)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 bwMode="auto">
              <a:xfrm>
                <a:off x="7419257" y="2156280"/>
                <a:ext cx="3076766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Rotation, Translation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9257" y="2156280"/>
                <a:ext cx="3076766" cy="400110"/>
              </a:xfrm>
              <a:prstGeom prst="rect">
                <a:avLst/>
              </a:prstGeom>
              <a:blipFill>
                <a:blip r:embed="rId2"/>
                <a:stretch>
                  <a:fillRect t="-7692" r="-396" b="-2923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60" y="3292713"/>
            <a:ext cx="2305416" cy="2833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072090" y="3385030"/>
                <a:ext cx="4899721" cy="2915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𝑆𝑉𝐷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𝑈𝑑𝑖𝑎𝑔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(0,0,1)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/>
                  <a:t>: The last column vector of U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90" y="3385030"/>
                <a:ext cx="4899721" cy="2915606"/>
              </a:xfrm>
              <a:prstGeom prst="rect">
                <a:avLst/>
              </a:prstGeom>
              <a:blipFill>
                <a:blip r:embed="rId4"/>
                <a:stretch>
                  <a:fillRect l="-1866" t="-1253" r="-2612" b="-3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/>
              <p:cNvSpPr/>
              <p:nvPr/>
            </p:nvSpPr>
            <p:spPr>
              <a:xfrm>
                <a:off x="3807834" y="2048108"/>
                <a:ext cx="33888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834" y="2048108"/>
                <a:ext cx="33888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8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Essential Matrix Decomposition to [R|T]</a:t>
            </a:r>
          </a:p>
          <a:p>
            <a:pPr lvl="1"/>
            <a:r>
              <a:rPr lang="en-US" altLang="ko-KR" sz="1800" dirty="0"/>
              <a:t>There are four possible reconstruction</a:t>
            </a:r>
          </a:p>
          <a:p>
            <a:pPr lvl="2"/>
            <a:r>
              <a:rPr lang="en-US" altLang="ko-KR" sz="1600" dirty="0"/>
              <a:t>Depth for both camera should be positive value (case 1)</a:t>
            </a:r>
          </a:p>
          <a:p>
            <a:pPr lvl="2"/>
            <a:r>
              <a:rPr lang="en-US" altLang="ko-KR" sz="1600" dirty="0"/>
              <a:t>Not negative value (case 2, 3, 4)</a:t>
            </a:r>
          </a:p>
          <a:p>
            <a:pPr lvl="1"/>
            <a:r>
              <a:rPr lang="en-US" altLang="ko-KR" sz="1800" dirty="0"/>
              <a:t>You should figure out the optimal camera 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50" y="3145816"/>
            <a:ext cx="9089678" cy="32260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b="63833"/>
          <a:stretch/>
        </p:blipFill>
        <p:spPr>
          <a:xfrm>
            <a:off x="6858722" y="1073322"/>
            <a:ext cx="5333278" cy="1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5-pts algorithms with RANSAC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992" y="2234629"/>
            <a:ext cx="5347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 Randomly select sets of 5 points</a:t>
            </a:r>
          </a:p>
          <a:p>
            <a:r>
              <a:rPr lang="en-US" altLang="ko-KR" dirty="0"/>
              <a:t>2. Generate E(hypothesis) and evaluate using other points with pre-defined threshold - </a:t>
            </a:r>
            <a:r>
              <a:rPr lang="en-US" altLang="ko-KR" b="1" dirty="0" err="1"/>
              <a:t>epipolar</a:t>
            </a:r>
            <a:r>
              <a:rPr lang="en-US" altLang="ko-KR" b="1" dirty="0"/>
              <a:t> distance </a:t>
            </a:r>
            <a:r>
              <a:rPr lang="en-US" altLang="ko-KR" dirty="0"/>
              <a:t>(see next page)</a:t>
            </a:r>
          </a:p>
          <a:p>
            <a:r>
              <a:rPr lang="en-US" altLang="ko-KR" dirty="0"/>
              <a:t>3. Do this for many times and choose the most supportive hypothesis having the most inliers</a:t>
            </a:r>
          </a:p>
          <a:p>
            <a:endParaRPr lang="en-US" altLang="ko-KR" dirty="0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6431421" y="4578052"/>
            <a:ext cx="4084838" cy="14043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912778" y="4800394"/>
                <a:ext cx="15121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778" y="4800394"/>
                <a:ext cx="15121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768762" y="455504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Randomly Selected correspondence 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3568962" y="5275126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89042" y="5017539"/>
            <a:ext cx="212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 using calibrated </a:t>
            </a:r>
          </a:p>
          <a:p>
            <a:r>
              <a:rPr lang="en-US" altLang="ko-KR" dirty="0"/>
              <a:t>5-pt algorithm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7414205" y="796723"/>
            <a:ext cx="4442435" cy="3327390"/>
            <a:chOff x="1276328" y="1428736"/>
            <a:chExt cx="7153324" cy="5357850"/>
          </a:xfrm>
        </p:grpSpPr>
        <p:sp>
          <p:nvSpPr>
            <p:cNvPr id="16" name="타원 15"/>
            <p:cNvSpPr/>
            <p:nvPr/>
          </p:nvSpPr>
          <p:spPr>
            <a:xfrm>
              <a:off x="2705088" y="528638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419468" y="457200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562476" y="4071943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5491170" y="350043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705616" y="2928935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6276988" y="4786323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3776658" y="4938723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205418" y="5429265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4" name="타원 23"/>
            <p:cNvSpPr/>
            <p:nvPr/>
          </p:nvSpPr>
          <p:spPr>
            <a:xfrm>
              <a:off x="3133716" y="314324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2776526" y="2786059"/>
              <a:ext cx="3929090" cy="3651148"/>
              <a:chOff x="2000232" y="1928802"/>
              <a:chExt cx="3929090" cy="3651148"/>
            </a:xfrm>
          </p:grpSpPr>
          <p:cxnSp>
            <p:nvCxnSpPr>
              <p:cNvPr id="40" name="직선 연결선 39"/>
              <p:cNvCxnSpPr/>
              <p:nvPr/>
            </p:nvCxnSpPr>
            <p:spPr>
              <a:xfrm rot="16200000" flipH="1">
                <a:off x="1893075" y="2035959"/>
                <a:ext cx="3286148" cy="3071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4786313" y="5214950"/>
                <a:ext cx="1143009" cy="36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2 points</a:t>
                </a:r>
                <a:endParaRPr lang="ko-KR" altLang="en-US" sz="1100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205550" y="1500175"/>
              <a:ext cx="2071702" cy="4143404"/>
              <a:chOff x="5429256" y="642918"/>
              <a:chExt cx="2071702" cy="4143404"/>
            </a:xfrm>
          </p:grpSpPr>
          <p:cxnSp>
            <p:nvCxnSpPr>
              <p:cNvPr id="38" name="직선 연결선 37"/>
              <p:cNvCxnSpPr/>
              <p:nvPr/>
            </p:nvCxnSpPr>
            <p:spPr>
              <a:xfrm rot="5400000">
                <a:off x="3964777" y="2393149"/>
                <a:ext cx="3857652" cy="9286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357950" y="642918"/>
                <a:ext cx="1143008" cy="36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2 points</a:t>
                </a:r>
                <a:endParaRPr lang="ko-KR" altLang="en-US" sz="1100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619672" y="3789040"/>
              <a:ext cx="4800192" cy="2354605"/>
              <a:chOff x="843378" y="2931783"/>
              <a:chExt cx="4800192" cy="2354605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1500166" y="3286124"/>
                <a:ext cx="4143404" cy="2000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43378" y="2931783"/>
                <a:ext cx="1143008" cy="36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3 points</a:t>
                </a:r>
                <a:endParaRPr lang="ko-KR" altLang="en-US" sz="110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1276328" y="1857365"/>
              <a:ext cx="7000924" cy="4572817"/>
              <a:chOff x="500034" y="1000108"/>
              <a:chExt cx="7000924" cy="4572817"/>
            </a:xfrm>
          </p:grpSpPr>
          <p:cxnSp>
            <p:nvCxnSpPr>
              <p:cNvPr id="34" name="직선 연결선 33"/>
              <p:cNvCxnSpPr/>
              <p:nvPr/>
            </p:nvCxnSpPr>
            <p:spPr>
              <a:xfrm rot="10800000" flipV="1">
                <a:off x="500034" y="1000108"/>
                <a:ext cx="7000924" cy="457203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071538" y="5143513"/>
                <a:ext cx="1500198" cy="42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6 points</a:t>
                </a:r>
                <a:endParaRPr lang="ko-KR" altLang="en-US" sz="1400" dirty="0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276328" y="1428736"/>
              <a:ext cx="7153324" cy="5357850"/>
              <a:chOff x="500034" y="571479"/>
              <a:chExt cx="7153324" cy="5357850"/>
            </a:xfrm>
          </p:grpSpPr>
          <p:cxnSp>
            <p:nvCxnSpPr>
              <p:cNvPr id="32" name="직선 연결선 31"/>
              <p:cNvCxnSpPr/>
              <p:nvPr/>
            </p:nvCxnSpPr>
            <p:spPr>
              <a:xfrm rot="10800000" flipV="1">
                <a:off x="652434" y="1357297"/>
                <a:ext cx="7000924" cy="4572032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rot="10800000" flipV="1">
                <a:off x="500034" y="571479"/>
                <a:ext cx="7000924" cy="4572032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/>
            <p:nvPr/>
          </p:nvCxnSpPr>
          <p:spPr>
            <a:xfrm>
              <a:off x="7308304" y="2492896"/>
              <a:ext cx="216024" cy="29316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443809" y="2407265"/>
              <a:ext cx="946495" cy="322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threshold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17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5-pts algorithms with RANSAC</a:t>
            </a:r>
          </a:p>
          <a:p>
            <a:pPr lvl="1"/>
            <a:r>
              <a:rPr lang="en-US" altLang="ko-KR" sz="1600" dirty="0"/>
              <a:t>Compute the number of inliers</a:t>
            </a:r>
          </a:p>
          <a:p>
            <a:pPr lvl="1"/>
            <a:r>
              <a:rPr lang="en-US" altLang="ko-KR" sz="1600" dirty="0"/>
              <a:t>Choose the best </a:t>
            </a:r>
            <a:r>
              <a:rPr lang="en-US" altLang="ko-KR" sz="1600" b="1" dirty="0"/>
              <a:t>E</a:t>
            </a:r>
            <a:r>
              <a:rPr lang="en-US" altLang="ko-KR" sz="1600" dirty="0"/>
              <a:t> with the largest number of inliers</a:t>
            </a:r>
          </a:p>
          <a:p>
            <a:pPr marL="457200" lvl="1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92" y="2324100"/>
            <a:ext cx="3488764" cy="427119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81" y="2321851"/>
            <a:ext cx="2059383" cy="4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3124847"/>
            <a:ext cx="2232248" cy="2232248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3791744" y="1050327"/>
            <a:ext cx="0" cy="515251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847528" y="1252759"/>
            <a:ext cx="8352736" cy="1080000"/>
            <a:chOff x="323528" y="1484904"/>
            <a:chExt cx="8352736" cy="108000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(Two-view)</a:t>
              </a: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 &gt; Three-view)</a:t>
              </a: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Growing Step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/>
            <p:cNvCxnSpPr>
              <a:stCxn id="15" idx="3"/>
              <a:endCxn id="16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6" idx="3"/>
              <a:endCxn id="17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7" idx="3"/>
              <a:endCxn id="18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8" idx="3"/>
              <a:endCxn id="18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4420951"/>
            <a:ext cx="1080000" cy="7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4997015"/>
            <a:ext cx="1080000" cy="7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628863"/>
            <a:ext cx="1080000" cy="72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4204927"/>
            <a:ext cx="1080000" cy="72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980831"/>
            <a:ext cx="1080000" cy="72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65" y="3412839"/>
            <a:ext cx="1080000" cy="720000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6023992" y="1053924"/>
            <a:ext cx="0" cy="515251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826581" y="3124847"/>
            <a:ext cx="2170379" cy="720000"/>
            <a:chOff x="2302580" y="3356992"/>
            <a:chExt cx="2170379" cy="72000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959" y="3356992"/>
              <a:ext cx="1080000" cy="720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80" y="3356992"/>
              <a:ext cx="1080000" cy="720000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2726081" y="3671313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2911053" y="3887337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699792" y="3823713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823344" y="3673601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3875735" y="381761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4069854" y="3863523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843808" y="3683691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3979174" y="3676454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685503" y="3896863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3899543" y="3902204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2915816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779912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483768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3779912" y="357301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4067944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3995936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3995936" y="357301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3779912" y="386104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211960" y="386104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3563888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49188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313184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3131840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843808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277180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828214" y="4421071"/>
            <a:ext cx="2170379" cy="720000"/>
            <a:chOff x="2302580" y="3356992"/>
            <a:chExt cx="2170379" cy="72000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959" y="3356992"/>
              <a:ext cx="1080000" cy="72000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80" y="3356992"/>
              <a:ext cx="1080000" cy="720000"/>
            </a:xfrm>
            <a:prstGeom prst="rect">
              <a:avLst/>
            </a:prstGeom>
          </p:spPr>
        </p:pic>
        <p:sp>
          <p:nvSpPr>
            <p:cNvPr id="61" name="타원 60"/>
            <p:cNvSpPr/>
            <p:nvPr/>
          </p:nvSpPr>
          <p:spPr>
            <a:xfrm>
              <a:off x="2726081" y="367131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2911053" y="388733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2699792" y="382371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3823344" y="367360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3875735" y="381761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069854" y="386352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2843808" y="368369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3979174" y="367645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2685503" y="389686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3899543" y="390220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2915816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3779912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2483768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3779912" y="357301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4067944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3995936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3995936" y="357301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3779912" y="386104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4211960" y="386104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3563888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349188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313184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3131840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2843808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277180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cxnSp>
        <p:nvCxnSpPr>
          <p:cNvPr id="86" name="직선 연결선 85"/>
          <p:cNvCxnSpPr/>
          <p:nvPr/>
        </p:nvCxnSpPr>
        <p:spPr>
          <a:xfrm>
            <a:off x="8256240" y="1050327"/>
            <a:ext cx="0" cy="515251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/>
          <p:cNvGrpSpPr/>
          <p:nvPr/>
        </p:nvGrpSpPr>
        <p:grpSpPr>
          <a:xfrm>
            <a:off x="6189336" y="3147371"/>
            <a:ext cx="2498952" cy="1993700"/>
            <a:chOff x="4665336" y="3212976"/>
            <a:chExt cx="2498952" cy="1993700"/>
          </a:xfrm>
        </p:grpSpPr>
        <p:grpSp>
          <p:nvGrpSpPr>
            <p:cNvPr id="88" name="그룹 87"/>
            <p:cNvGrpSpPr/>
            <p:nvPr/>
          </p:nvGrpSpPr>
          <p:grpSpPr>
            <a:xfrm>
              <a:off x="4665336" y="4211858"/>
              <a:ext cx="1080000" cy="581744"/>
              <a:chOff x="4561861" y="3558584"/>
              <a:chExt cx="1080000" cy="720000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1861" y="3558584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114" name="타원 113"/>
              <p:cNvSpPr/>
              <p:nvPr/>
            </p:nvSpPr>
            <p:spPr>
              <a:xfrm>
                <a:off x="4985362" y="38729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15" name="타원 114"/>
              <p:cNvSpPr/>
              <p:nvPr/>
            </p:nvSpPr>
            <p:spPr>
              <a:xfrm>
                <a:off x="5170334" y="408892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4959073" y="40253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17" name="타원 116"/>
              <p:cNvSpPr/>
              <p:nvPr/>
            </p:nvSpPr>
            <p:spPr>
              <a:xfrm>
                <a:off x="5103089" y="388528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18" name="타원 117"/>
              <p:cNvSpPr/>
              <p:nvPr/>
            </p:nvSpPr>
            <p:spPr>
              <a:xfrm>
                <a:off x="4944784" y="409845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5652240" y="3918624"/>
              <a:ext cx="1080000" cy="720000"/>
              <a:chOff x="5652240" y="3558584"/>
              <a:chExt cx="1080000" cy="720000"/>
            </a:xfrm>
            <a:scene3d>
              <a:camera prst="isometricRightUp"/>
              <a:lightRig rig="threePt" dir="t"/>
            </a:scene3d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240" y="3558584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108" name="타원 107"/>
              <p:cNvSpPr/>
              <p:nvPr/>
            </p:nvSpPr>
            <p:spPr>
              <a:xfrm>
                <a:off x="6082625" y="387519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6135016" y="401921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10" name="타원 109"/>
              <p:cNvSpPr/>
              <p:nvPr/>
            </p:nvSpPr>
            <p:spPr>
              <a:xfrm>
                <a:off x="6329135" y="406511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11" name="타원 110"/>
              <p:cNvSpPr/>
              <p:nvPr/>
            </p:nvSpPr>
            <p:spPr>
              <a:xfrm>
                <a:off x="6238455" y="387804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12" name="타원 111"/>
              <p:cNvSpPr/>
              <p:nvPr/>
            </p:nvSpPr>
            <p:spPr>
              <a:xfrm>
                <a:off x="6158824" y="410379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cxnSp>
          <p:nvCxnSpPr>
            <p:cNvPr id="90" name="직선 연결선 89"/>
            <p:cNvCxnSpPr/>
            <p:nvPr/>
          </p:nvCxnSpPr>
          <p:spPr>
            <a:xfrm flipH="1" flipV="1">
              <a:off x="4872732" y="3429000"/>
              <a:ext cx="347340" cy="1512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H="1" flipV="1">
              <a:off x="4716016" y="3363343"/>
              <a:ext cx="2304256" cy="151216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V="1">
              <a:off x="5216897" y="3212976"/>
              <a:ext cx="75183" cy="17281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5004048" y="3284984"/>
              <a:ext cx="2016224" cy="158417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V="1">
              <a:off x="5220072" y="3284984"/>
              <a:ext cx="504056" cy="165618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4932040" y="3356992"/>
              <a:ext cx="2090390" cy="15163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타원 95"/>
            <p:cNvSpPr/>
            <p:nvPr/>
          </p:nvSpPr>
          <p:spPr>
            <a:xfrm>
              <a:off x="5197847" y="4915768"/>
              <a:ext cx="45719" cy="36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4856857" y="3454400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5251822" y="3478783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536678" y="3799806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7003603" y="4852491"/>
              <a:ext cx="45719" cy="36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01" name="직선 화살표 연결선 100"/>
            <p:cNvCxnSpPr/>
            <p:nvPr/>
          </p:nvCxnSpPr>
          <p:spPr>
            <a:xfrm flipV="1">
              <a:off x="5223088" y="4941168"/>
              <a:ext cx="285016" cy="2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/>
            <p:nvPr/>
          </p:nvCxnSpPr>
          <p:spPr>
            <a:xfrm>
              <a:off x="5220072" y="4946661"/>
              <a:ext cx="0" cy="260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113" idx="2"/>
            </p:cNvCxnSpPr>
            <p:nvPr/>
          </p:nvCxnSpPr>
          <p:spPr>
            <a:xfrm flipH="1" flipV="1">
              <a:off x="5205336" y="4793602"/>
              <a:ext cx="12355" cy="1471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 flipV="1">
              <a:off x="7020272" y="4653136"/>
              <a:ext cx="144016" cy="218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/>
            <p:nvPr/>
          </p:nvCxnSpPr>
          <p:spPr>
            <a:xfrm>
              <a:off x="7017256" y="4874653"/>
              <a:ext cx="0" cy="260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H="1" flipV="1">
              <a:off x="6732240" y="4797152"/>
              <a:ext cx="282636" cy="7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/>
          <p:cNvSpPr/>
          <p:nvPr/>
        </p:nvSpPr>
        <p:spPr>
          <a:xfrm>
            <a:off x="3448407" y="6212791"/>
            <a:ext cx="73159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[4]</a:t>
            </a:r>
            <a:r>
              <a:rPr lang="en-US" altLang="ko-KR" sz="1000" dirty="0"/>
              <a:t>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[5] </a:t>
            </a:r>
            <a:r>
              <a:rPr lang="en-US" altLang="ko-KR" sz="1000" kern="100" dirty="0" err="1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Szeliski</a:t>
            </a:r>
            <a:r>
              <a:rPr lang="en-US" altLang="ko-KR" sz="1000" kern="10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Richard. </a:t>
            </a:r>
            <a:r>
              <a:rPr lang="ko-KR" altLang="ko-KR" sz="1000" i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Computer vision: algorithms and applications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Springer Science &amp; Business Media, 2010. </a:t>
            </a:r>
          </a:p>
        </p:txBody>
      </p:sp>
    </p:spTree>
    <p:extLst>
      <p:ext uri="{BB962C8B-B14F-4D97-AF65-F5344CB8AC3E}">
        <p14:creationId xmlns:p14="http://schemas.microsoft.com/office/powerpoint/2010/main" val="28148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283286" y="1218906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Triangulation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Get 3D points from Camera pose &amp; correspondences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143693" y="817863"/>
                <a:ext cx="297360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3D point</a:t>
                </a:r>
                <a:endParaRPr lang="en-US" altLang="ko-KR" sz="16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Point on image coordinate</a:t>
                </a:r>
                <a:endParaRPr lang="en-US" altLang="ko-KR" sz="16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Intrinsic matrix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sz="1600" b="1" dirty="0"/>
                  <a:t> (</a:t>
                </a:r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r>
                  <a:rPr lang="en-US" altLang="ko-KR" sz="1600" b="1" dirty="0"/>
                  <a:t>: </a:t>
                </a:r>
                <a:r>
                  <a:rPr lang="en-US" altLang="ko-KR" sz="1600" dirty="0"/>
                  <a:t>Extrinsic matrix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93" y="817863"/>
                <a:ext cx="2973603" cy="1077218"/>
              </a:xfrm>
              <a:prstGeom prst="rect">
                <a:avLst/>
              </a:prstGeom>
              <a:blipFill>
                <a:blip r:embed="rId2"/>
                <a:stretch>
                  <a:fillRect t="-2260" r="-410" b="-6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5804362" y="4870878"/>
            <a:ext cx="5012198" cy="648072"/>
            <a:chOff x="323528" y="1484904"/>
            <a:chExt cx="8352736" cy="10800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Growing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>
              <a:stCxn id="8" idx="3"/>
              <a:endCxn id="9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9" idx="3"/>
              <a:endCxn id="10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10" idx="3"/>
              <a:endCxn id="11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11" idx="3"/>
              <a:endCxn id="11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5848008" y="5773074"/>
            <a:ext cx="4680520" cy="864096"/>
            <a:chOff x="3923928" y="5843364"/>
            <a:chExt cx="4680520" cy="86409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923928" y="5843364"/>
              <a:ext cx="4680520" cy="8640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053485" y="6021288"/>
              <a:ext cx="1037030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Find the best image pair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407321" y="5905847"/>
              <a:ext cx="1656184" cy="720080"/>
              <a:chOff x="5436096" y="5905847"/>
              <a:chExt cx="1656184" cy="720080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5436096" y="590584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8, 7-pt algorithm (F)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436096" y="630192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Calibrated, 5-pt algorithm (E)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7380311" y="6021288"/>
              <a:ext cx="1073487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Triangulation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5085581" y="6290270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7092280" y="6299795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아래쪽 화살표 24"/>
          <p:cNvSpPr/>
          <p:nvPr/>
        </p:nvSpPr>
        <p:spPr>
          <a:xfrm>
            <a:off x="8869413" y="5557598"/>
            <a:ext cx="115970" cy="1916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299567" y="5946413"/>
            <a:ext cx="1078312" cy="54458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56" y="2057371"/>
            <a:ext cx="3096344" cy="4336267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6894731" y="1737719"/>
            <a:ext cx="4017406" cy="2936570"/>
            <a:chOff x="4944011" y="1639095"/>
            <a:chExt cx="4017406" cy="2936570"/>
          </a:xfrm>
        </p:grpSpPr>
        <p:grpSp>
          <p:nvGrpSpPr>
            <p:cNvPr id="29" name="그룹 28"/>
            <p:cNvGrpSpPr/>
            <p:nvPr/>
          </p:nvGrpSpPr>
          <p:grpSpPr>
            <a:xfrm>
              <a:off x="5116876" y="1820247"/>
              <a:ext cx="3235187" cy="2755418"/>
              <a:chOff x="3563888" y="2996952"/>
              <a:chExt cx="3898347" cy="4113913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3563888" y="5264201"/>
                <a:ext cx="2004786" cy="1079881"/>
                <a:chOff x="4561861" y="3558584"/>
                <a:chExt cx="1080000" cy="720000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861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68" name="타원 67"/>
                <p:cNvSpPr/>
                <p:nvPr/>
              </p:nvSpPr>
              <p:spPr>
                <a:xfrm>
                  <a:off x="4985362" y="38729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9" name="타원 68"/>
                <p:cNvSpPr/>
                <p:nvPr/>
              </p:nvSpPr>
              <p:spPr>
                <a:xfrm>
                  <a:off x="5170334" y="408892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70" name="타원 69"/>
                <p:cNvSpPr/>
                <p:nvPr/>
              </p:nvSpPr>
              <p:spPr>
                <a:xfrm>
                  <a:off x="4959073" y="40253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>
                  <a:off x="5103089" y="388528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72" name="타원 71"/>
                <p:cNvSpPr/>
                <p:nvPr/>
              </p:nvSpPr>
              <p:spPr>
                <a:xfrm>
                  <a:off x="4944784" y="40984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5395861" y="4719876"/>
                <a:ext cx="2004786" cy="1336524"/>
                <a:chOff x="5652240" y="3558584"/>
                <a:chExt cx="1080000" cy="720000"/>
              </a:xfrm>
              <a:scene3d>
                <a:camera prst="isometricRightUp"/>
                <a:lightRig rig="threePt" dir="t"/>
              </a:scene3d>
            </p:grpSpPr>
            <p:pic>
              <p:nvPicPr>
                <p:cNvPr id="61" name="그림 6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240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62" name="타원 61"/>
                <p:cNvSpPr/>
                <p:nvPr/>
              </p:nvSpPr>
              <p:spPr>
                <a:xfrm>
                  <a:off x="6082625" y="387519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6135016" y="40192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6329135" y="406511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6238455" y="387804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6158824" y="410379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cxnSp>
            <p:nvCxnSpPr>
              <p:cNvPr id="43" name="직선 연결선 42"/>
              <p:cNvCxnSpPr>
                <a:endCxn id="50" idx="4"/>
              </p:cNvCxnSpPr>
              <p:nvPr/>
            </p:nvCxnSpPr>
            <p:spPr>
              <a:xfrm flipH="1" flipV="1">
                <a:off x="3913404" y="3526146"/>
                <a:ext cx="680232" cy="3091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>
                <a:endCxn id="50" idx="1"/>
              </p:cNvCxnSpPr>
              <p:nvPr/>
            </p:nvCxnSpPr>
            <p:spPr>
              <a:xfrm flipH="1" flipV="1">
                <a:off x="3883398" y="3467617"/>
                <a:ext cx="3328820" cy="27398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4587741" y="2996952"/>
                <a:ext cx="128275" cy="362105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5364088" y="4149080"/>
                <a:ext cx="1870474" cy="207658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flipV="1">
                <a:off x="4593635" y="4149080"/>
                <a:ext cx="770453" cy="24689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4716016" y="3068960"/>
                <a:ext cx="2512203" cy="31748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타원 48"/>
              <p:cNvSpPr/>
              <p:nvPr/>
            </p:nvSpPr>
            <p:spPr>
              <a:xfrm>
                <a:off x="4552379" y="6570857"/>
                <a:ext cx="84867" cy="685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870970" y="3457575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4677916" y="3022476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311130" y="4130030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>
              <a:xfrm flipV="1">
                <a:off x="4599234" y="6618007"/>
                <a:ext cx="529070" cy="3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/>
              <p:nvPr/>
            </p:nvCxnSpPr>
            <p:spPr>
              <a:xfrm>
                <a:off x="4593635" y="6628204"/>
                <a:ext cx="0" cy="48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endCxn id="67" idx="2"/>
              </p:cNvCxnSpPr>
              <p:nvPr/>
            </p:nvCxnSpPr>
            <p:spPr>
              <a:xfrm flipH="1" flipV="1">
                <a:off x="4566281" y="6344083"/>
                <a:ext cx="22934" cy="273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그룹 55"/>
              <p:cNvGrpSpPr/>
              <p:nvPr/>
            </p:nvGrpSpPr>
            <p:grpSpPr>
              <a:xfrm>
                <a:off x="6660232" y="5805264"/>
                <a:ext cx="802003" cy="893859"/>
                <a:chOff x="7400647" y="6083338"/>
                <a:chExt cx="802003" cy="893859"/>
              </a:xfrm>
            </p:grpSpPr>
            <p:sp>
              <p:nvSpPr>
                <p:cNvPr id="57" name="타원 56"/>
                <p:cNvSpPr/>
                <p:nvPr/>
              </p:nvSpPr>
              <p:spPr>
                <a:xfrm>
                  <a:off x="7904373" y="6453397"/>
                  <a:ext cx="84867" cy="6857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58" name="직선 화살표 연결선 57"/>
                <p:cNvCxnSpPr/>
                <p:nvPr/>
              </p:nvCxnSpPr>
              <p:spPr>
                <a:xfrm flipV="1">
                  <a:off x="7935316" y="6083338"/>
                  <a:ext cx="267334" cy="4047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/>
                <p:cNvCxnSpPr/>
                <p:nvPr/>
              </p:nvCxnSpPr>
              <p:spPr>
                <a:xfrm>
                  <a:off x="7929717" y="6494536"/>
                  <a:ext cx="0" cy="4826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/>
                <p:cNvCxnSpPr/>
                <p:nvPr/>
              </p:nvCxnSpPr>
              <p:spPr>
                <a:xfrm flipH="1" flipV="1">
                  <a:off x="7400647" y="6350673"/>
                  <a:ext cx="524652" cy="1329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4944011" y="1919582"/>
                  <a:ext cx="528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직사각형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011" y="1919582"/>
                  <a:ext cx="52867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/>
                <p:cNvSpPr/>
                <p:nvPr/>
              </p:nvSpPr>
              <p:spPr>
                <a:xfrm>
                  <a:off x="5595992" y="1639095"/>
                  <a:ext cx="528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92" y="1639095"/>
                  <a:ext cx="52867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/>
                <p:cNvSpPr/>
                <p:nvPr/>
              </p:nvSpPr>
              <p:spPr>
                <a:xfrm>
                  <a:off x="6124662" y="2271679"/>
                  <a:ext cx="528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직사각형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662" y="2271679"/>
                  <a:ext cx="52867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직사각형 32"/>
            <p:cNvSpPr/>
            <p:nvPr/>
          </p:nvSpPr>
          <p:spPr>
            <a:xfrm>
              <a:off x="5268388" y="4191825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Cam1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180434" y="3877819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Cam2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/>
                <p:cNvSpPr/>
                <p:nvPr/>
              </p:nvSpPr>
              <p:spPr>
                <a:xfrm>
                  <a:off x="5332330" y="3370453"/>
                  <a:ext cx="5061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3" name="직사각형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330" y="3370453"/>
                  <a:ext cx="50610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직사각형 35"/>
                <p:cNvSpPr/>
                <p:nvPr/>
              </p:nvSpPr>
              <p:spPr>
                <a:xfrm>
                  <a:off x="5885531" y="3293623"/>
                  <a:ext cx="5061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직사각형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531" y="3293623"/>
                  <a:ext cx="50610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/>
                <p:cNvSpPr/>
                <p:nvPr/>
              </p:nvSpPr>
              <p:spPr>
                <a:xfrm>
                  <a:off x="6064508" y="3661090"/>
                  <a:ext cx="5061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08" y="3661090"/>
                  <a:ext cx="50610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/>
                <p:cNvSpPr/>
                <p:nvPr/>
              </p:nvSpPr>
              <p:spPr>
                <a:xfrm>
                  <a:off x="6884835" y="3299534"/>
                  <a:ext cx="55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6" name="직사각형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835" y="3299534"/>
                  <a:ext cx="55810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7348847" y="2898708"/>
                  <a:ext cx="55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8847" y="2898708"/>
                  <a:ext cx="558102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/>
                <p:cNvSpPr/>
                <p:nvPr/>
              </p:nvSpPr>
              <p:spPr>
                <a:xfrm>
                  <a:off x="7584257" y="3224721"/>
                  <a:ext cx="55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57" y="3224721"/>
                  <a:ext cx="558102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61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Growing step: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ea typeface="나눔고딕 ExtraBold" panose="020D0904000000000000" pitchFamily="50" charset="-127"/>
                  </a:rPr>
                  <a:t>What should we use (</a:t>
                </a:r>
                <a:r>
                  <a:rPr lang="en-US" altLang="ko-KR" dirty="0" err="1" smtClean="0">
                    <a:ea typeface="나눔고딕 ExtraBold" panose="020D0904000000000000" pitchFamily="50" charset="-127"/>
                  </a:rPr>
                  <a:t>Epipolar</a:t>
                </a:r>
                <a:r>
                  <a:rPr lang="en-US" altLang="ko-KR" dirty="0" smtClean="0">
                    <a:ea typeface="나눔고딕 ExtraBold" panose="020D0904000000000000" pitchFamily="50" charset="-127"/>
                  </a:rPr>
                  <a:t> geometry or PnP algorithm)? </a:t>
                </a:r>
              </a:p>
              <a:p>
                <a:pPr marL="1485900" lvl="2" indent="-342900"/>
                <a:r>
                  <a:rPr lang="en-US" altLang="ko-KR" b="1" dirty="0" smtClean="0">
                    <a:ea typeface="나눔고딕 ExtraBold" panose="020D0904000000000000" pitchFamily="50" charset="-127"/>
                  </a:rPr>
                  <a:t>PnP algorithm !!</a:t>
                </a:r>
              </a:p>
              <a:p>
                <a:pPr marL="1485900" lvl="2" indent="-342900"/>
                <a:r>
                  <a:rPr lang="en-US" altLang="ko-KR" dirty="0" smtClean="0">
                    <a:ea typeface="나눔고딕 ExtraBold" panose="020D0904000000000000" pitchFamily="50" charset="-127"/>
                  </a:rPr>
                  <a:t>We have the 3D points. (It requires less number of correspondences (3 points) 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ea typeface="나눔고딕 ExtraBold" panose="020D0904000000000000" pitchFamily="50" charset="-127"/>
                  </a:rPr>
                  <a:t>Estimate camera poses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R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|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]</m:t>
                    </m:r>
                  </m:oMath>
                </a14:m>
                <a:r>
                  <a:rPr lang="en-US" altLang="ko-KR" dirty="0" smtClean="0">
                    <a:ea typeface="나눔고딕 ExtraBold" panose="020D0904000000000000" pitchFamily="50" charset="-127"/>
                  </a:rPr>
                  <a:t> using P3P algorithm</a:t>
                </a:r>
                <a:endParaRPr lang="en-US" altLang="ko-KR" dirty="0">
                  <a:latin typeface="맑은 고딕" pitchFamily="50" charset="-127"/>
                  <a:ea typeface="맑은 고딕" pitchFamily="50" charset="-127"/>
                  <a:cs typeface="Arial" charset="0"/>
                </a:endParaRPr>
              </a:p>
            </p:txBody>
          </p:sp>
        </mc:Choice>
        <mc:Fallback>
          <p:sp>
            <p:nvSpPr>
              <p:cNvPr id="5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  <a:blipFill>
                <a:blip r:embed="rId2"/>
                <a:stretch>
                  <a:fillRect l="-740" t="-9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07636" y="3374974"/>
            <a:ext cx="6587524" cy="9748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atin typeface="맑은 고딕" pitchFamily="50" charset="-127"/>
                <a:cs typeface="Arial" charset="0"/>
              </a:rPr>
              <a:t>Estimate Camera matrix ‘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cs typeface="Arial" charset="0"/>
              </a:rPr>
              <a:t>P</a:t>
            </a:r>
            <a:r>
              <a:rPr lang="en-US" altLang="ko-KR" sz="1400" b="1" dirty="0">
                <a:latin typeface="맑은 고딕" pitchFamily="50" charset="-127"/>
                <a:cs typeface="Arial" charset="0"/>
              </a:rPr>
              <a:t>’ given 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cs typeface="Arial" charset="0"/>
              </a:rPr>
              <a:t>a set of match points and 3D {x, X}</a:t>
            </a:r>
          </a:p>
          <a:p>
            <a:pPr lvl="1"/>
            <a:r>
              <a:rPr lang="en-US" altLang="ko-KR" sz="1400" dirty="0"/>
              <a:t>Use the functions ‘</a:t>
            </a:r>
            <a:r>
              <a:rPr lang="en-US" altLang="ko-KR" sz="1400" dirty="0" err="1">
                <a:solidFill>
                  <a:srgbClr val="FF0000"/>
                </a:solidFill>
              </a:rPr>
              <a:t>PerspectiveThreePoint</a:t>
            </a:r>
            <a:r>
              <a:rPr lang="en-US" altLang="ko-KR" sz="1400" dirty="0"/>
              <a:t>’</a:t>
            </a:r>
          </a:p>
          <a:p>
            <a:pPr lvl="1"/>
            <a:r>
              <a:rPr lang="en-US" altLang="ko-KR" sz="1400" dirty="0"/>
              <a:t>Website : </a:t>
            </a:r>
            <a:r>
              <a:rPr lang="en-US" altLang="ko-KR" sz="1400" dirty="0">
                <a:hlinkClick r:id="rId3"/>
              </a:rPr>
              <a:t>http://vis.uky.edu/~stewe/FIVEPOINT</a:t>
            </a:r>
            <a:endParaRPr lang="en-US" altLang="ko-KR" sz="1100" dirty="0"/>
          </a:p>
        </p:txBody>
      </p:sp>
      <p:grpSp>
        <p:nvGrpSpPr>
          <p:cNvPr id="49" name="그룹 48"/>
          <p:cNvGrpSpPr/>
          <p:nvPr/>
        </p:nvGrpSpPr>
        <p:grpSpPr>
          <a:xfrm>
            <a:off x="407636" y="4500505"/>
            <a:ext cx="5593809" cy="723274"/>
            <a:chOff x="323528" y="1484904"/>
            <a:chExt cx="8352736" cy="1080000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Growing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>
              <a:stCxn id="50" idx="3"/>
              <a:endCxn id="51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51" idx="3"/>
              <a:endCxn id="52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52" idx="3"/>
              <a:endCxn id="53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 56"/>
            <p:cNvCxnSpPr>
              <a:stCxn id="53" idx="3"/>
              <a:endCxn id="53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929141" y="5423179"/>
            <a:ext cx="5223643" cy="964365"/>
            <a:chOff x="3923928" y="5843364"/>
            <a:chExt cx="4680520" cy="864096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3923928" y="5843364"/>
              <a:ext cx="4680520" cy="8640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053485" y="6021288"/>
              <a:ext cx="1037030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Find the best image pair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5407321" y="5905847"/>
              <a:ext cx="1656184" cy="720080"/>
              <a:chOff x="5436096" y="5905847"/>
              <a:chExt cx="1656184" cy="720080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5436096" y="590584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6-pt DLT algorithm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>
                <a:off x="5436096" y="630192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3-pt algorithm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모서리가 둥근 직사각형 61"/>
            <p:cNvSpPr/>
            <p:nvPr/>
          </p:nvSpPr>
          <p:spPr>
            <a:xfrm>
              <a:off x="7380311" y="6021288"/>
              <a:ext cx="1073487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Triangulation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>
              <a:off x="5085581" y="6290270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7092280" y="6299795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아래쪽 화살표 66"/>
          <p:cNvSpPr/>
          <p:nvPr/>
        </p:nvSpPr>
        <p:spPr>
          <a:xfrm>
            <a:off x="4861871" y="5198453"/>
            <a:ext cx="129427" cy="2139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557575" y="5464395"/>
            <a:ext cx="1880480" cy="835688"/>
          </a:xfrm>
          <a:prstGeom prst="roundRect">
            <a:avLst>
              <a:gd name="adj" fmla="val 20314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9" name="직사각형 68"/>
          <p:cNvSpPr/>
          <p:nvPr/>
        </p:nvSpPr>
        <p:spPr>
          <a:xfrm>
            <a:off x="2234866" y="5191988"/>
            <a:ext cx="14494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Estimate Motion</a:t>
            </a:r>
            <a:endParaRPr lang="ko-KR" altLang="en-US" sz="1100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568" y="2898253"/>
            <a:ext cx="4491403" cy="37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P3P algorithms with RANSAC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992" y="2234629"/>
            <a:ext cx="5347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 Randomly select sets of </a:t>
            </a:r>
            <a:r>
              <a:rPr lang="en-US" altLang="ko-KR" dirty="0" smtClean="0"/>
              <a:t>3 </a:t>
            </a:r>
            <a:r>
              <a:rPr lang="en-US" altLang="ko-KR" dirty="0"/>
              <a:t>points</a:t>
            </a:r>
          </a:p>
          <a:p>
            <a:r>
              <a:rPr lang="en-US" altLang="ko-KR" dirty="0"/>
              <a:t>2. Generate </a:t>
            </a:r>
            <a:r>
              <a:rPr lang="en-US" altLang="ko-KR" dirty="0" smtClean="0"/>
              <a:t>[R|T] (hypothesis</a:t>
            </a:r>
            <a:r>
              <a:rPr lang="en-US" altLang="ko-KR" dirty="0"/>
              <a:t>) and evaluate using other points with pre-defined threshold - </a:t>
            </a:r>
            <a:r>
              <a:rPr lang="en-US" altLang="ko-KR" b="1" dirty="0" smtClean="0"/>
              <a:t>geometric error </a:t>
            </a:r>
            <a:br>
              <a:rPr lang="en-US" altLang="ko-KR" b="1" dirty="0" smtClean="0"/>
            </a:br>
            <a:r>
              <a:rPr lang="en-US" altLang="ko-KR" dirty="0" smtClean="0"/>
              <a:t>3</a:t>
            </a:r>
            <a:r>
              <a:rPr lang="en-US" altLang="ko-KR" dirty="0"/>
              <a:t>. Do this for many times and choose the most supportive hypothesis having the most inliers</a:t>
            </a:r>
          </a:p>
          <a:p>
            <a:endParaRPr lang="en-US" altLang="ko-KR" dirty="0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6431421" y="4578052"/>
            <a:ext cx="4084838" cy="14043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912778" y="4800394"/>
                <a:ext cx="15121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778" y="4800394"/>
                <a:ext cx="15121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768762" y="455504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Randomly Selected correspondence 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3568962" y="5275126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89042" y="5017539"/>
            <a:ext cx="212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[R|T] using</a:t>
            </a:r>
            <a:endParaRPr lang="en-US" altLang="ko-KR" dirty="0"/>
          </a:p>
          <a:p>
            <a:r>
              <a:rPr lang="en-US" altLang="ko-KR" dirty="0" smtClean="0"/>
              <a:t>P3P algorithm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7414205" y="796723"/>
            <a:ext cx="4442435" cy="3327390"/>
            <a:chOff x="1276328" y="1428736"/>
            <a:chExt cx="7153324" cy="5357850"/>
          </a:xfrm>
        </p:grpSpPr>
        <p:sp>
          <p:nvSpPr>
            <p:cNvPr id="16" name="타원 15"/>
            <p:cNvSpPr/>
            <p:nvPr/>
          </p:nvSpPr>
          <p:spPr>
            <a:xfrm>
              <a:off x="2705088" y="528638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419468" y="457200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562476" y="4071943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5491170" y="350043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705616" y="2928935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6276988" y="4786323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3776658" y="4938723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205418" y="5429265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4" name="타원 23"/>
            <p:cNvSpPr/>
            <p:nvPr/>
          </p:nvSpPr>
          <p:spPr>
            <a:xfrm>
              <a:off x="3133716" y="314324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2776526" y="2786059"/>
              <a:ext cx="3929090" cy="3651148"/>
              <a:chOff x="2000232" y="1928802"/>
              <a:chExt cx="3929090" cy="3651148"/>
            </a:xfrm>
          </p:grpSpPr>
          <p:cxnSp>
            <p:nvCxnSpPr>
              <p:cNvPr id="40" name="직선 연결선 39"/>
              <p:cNvCxnSpPr/>
              <p:nvPr/>
            </p:nvCxnSpPr>
            <p:spPr>
              <a:xfrm rot="16200000" flipH="1">
                <a:off x="1893075" y="2035959"/>
                <a:ext cx="3286148" cy="3071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4786313" y="5214950"/>
                <a:ext cx="1143009" cy="36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2 points</a:t>
                </a:r>
                <a:endParaRPr lang="ko-KR" altLang="en-US" sz="1100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205550" y="1500175"/>
              <a:ext cx="2071702" cy="4143404"/>
              <a:chOff x="5429256" y="642918"/>
              <a:chExt cx="2071702" cy="4143404"/>
            </a:xfrm>
          </p:grpSpPr>
          <p:cxnSp>
            <p:nvCxnSpPr>
              <p:cNvPr id="38" name="직선 연결선 37"/>
              <p:cNvCxnSpPr/>
              <p:nvPr/>
            </p:nvCxnSpPr>
            <p:spPr>
              <a:xfrm rot="5400000">
                <a:off x="3964777" y="2393149"/>
                <a:ext cx="3857652" cy="9286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357950" y="642918"/>
                <a:ext cx="1143008" cy="36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2 points</a:t>
                </a:r>
                <a:endParaRPr lang="ko-KR" altLang="en-US" sz="1100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619672" y="3789040"/>
              <a:ext cx="4800192" cy="2354605"/>
              <a:chOff x="843378" y="2931783"/>
              <a:chExt cx="4800192" cy="2354605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1500166" y="3286124"/>
                <a:ext cx="4143404" cy="2000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43378" y="2931783"/>
                <a:ext cx="1143008" cy="36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3 points</a:t>
                </a:r>
                <a:endParaRPr lang="ko-KR" altLang="en-US" sz="110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1276328" y="1857365"/>
              <a:ext cx="7000924" cy="4572817"/>
              <a:chOff x="500034" y="1000108"/>
              <a:chExt cx="7000924" cy="4572817"/>
            </a:xfrm>
          </p:grpSpPr>
          <p:cxnSp>
            <p:nvCxnSpPr>
              <p:cNvPr id="34" name="직선 연결선 33"/>
              <p:cNvCxnSpPr/>
              <p:nvPr/>
            </p:nvCxnSpPr>
            <p:spPr>
              <a:xfrm rot="10800000" flipV="1">
                <a:off x="500034" y="1000108"/>
                <a:ext cx="7000924" cy="457203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071538" y="5143513"/>
                <a:ext cx="1500198" cy="42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6 points</a:t>
                </a:r>
                <a:endParaRPr lang="ko-KR" altLang="en-US" sz="1400" dirty="0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276328" y="1428736"/>
              <a:ext cx="7153324" cy="5357850"/>
              <a:chOff x="500034" y="571479"/>
              <a:chExt cx="7153324" cy="5357850"/>
            </a:xfrm>
          </p:grpSpPr>
          <p:cxnSp>
            <p:nvCxnSpPr>
              <p:cNvPr id="32" name="직선 연결선 31"/>
              <p:cNvCxnSpPr/>
              <p:nvPr/>
            </p:nvCxnSpPr>
            <p:spPr>
              <a:xfrm rot="10800000" flipV="1">
                <a:off x="652434" y="1357297"/>
                <a:ext cx="7000924" cy="4572032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rot="10800000" flipV="1">
                <a:off x="500034" y="571479"/>
                <a:ext cx="7000924" cy="4572032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/>
            <p:nvPr/>
          </p:nvCxnSpPr>
          <p:spPr>
            <a:xfrm>
              <a:off x="7308304" y="2492896"/>
              <a:ext cx="216024" cy="29316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443809" y="2407265"/>
              <a:ext cx="946495" cy="322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threshold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396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P3P algorithms with RANSAC</a:t>
            </a:r>
          </a:p>
          <a:p>
            <a:pPr lvl="1"/>
            <a:r>
              <a:rPr lang="en-US" altLang="ko-KR" sz="1600" dirty="0" smtClean="0"/>
              <a:t>Compute </a:t>
            </a:r>
            <a:r>
              <a:rPr lang="en-US" altLang="ko-KR" sz="1600" dirty="0"/>
              <a:t>the number of inliers</a:t>
            </a:r>
          </a:p>
          <a:p>
            <a:pPr lvl="1"/>
            <a:r>
              <a:rPr lang="en-US" altLang="ko-KR" sz="1600" dirty="0"/>
              <a:t>Choose the best </a:t>
            </a:r>
            <a:r>
              <a:rPr lang="en-US" altLang="ko-KR" sz="1600" b="1" dirty="0"/>
              <a:t>P</a:t>
            </a:r>
            <a:r>
              <a:rPr lang="en-US" altLang="ko-KR" sz="1600" dirty="0"/>
              <a:t> with the largest number of inliers</a:t>
            </a:r>
          </a:p>
          <a:p>
            <a:pPr lvl="1"/>
            <a:endParaRPr lang="en-US" altLang="ko-KR" sz="1600" dirty="0"/>
          </a:p>
          <a:p>
            <a:pPr marL="457200" lvl="1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312376" y="2338834"/>
            <a:ext cx="6894912" cy="4277400"/>
            <a:chOff x="3117149" y="2012321"/>
            <a:chExt cx="7326359" cy="454505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149" y="2012321"/>
              <a:ext cx="2176878" cy="454505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7383" y="5683363"/>
              <a:ext cx="3286125" cy="371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26583" t="85317" r="25410" b="-171"/>
            <a:stretch/>
          </p:blipFill>
          <p:spPr>
            <a:xfrm>
              <a:off x="5727492" y="5467338"/>
              <a:ext cx="1421297" cy="69574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2452" y="4687385"/>
              <a:ext cx="2962745" cy="7515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b="43841"/>
            <a:stretch/>
          </p:blipFill>
          <p:spPr>
            <a:xfrm>
              <a:off x="6354288" y="2056962"/>
              <a:ext cx="2960588" cy="2630422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7978482" y="1100213"/>
            <a:ext cx="3866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[2]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3247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Epipolar</a:t>
            </a:r>
            <a:r>
              <a:rPr lang="en-US" altLang="ko-KR" dirty="0"/>
              <a:t> Geometry &amp; PnP problem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283286" y="1218906"/>
            <a:ext cx="11530291" cy="4906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Triangulation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Get 3D points from Camera pose &amp; correspondences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143693" y="817863"/>
                <a:ext cx="297360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3D point</a:t>
                </a:r>
                <a:endParaRPr lang="en-US" altLang="ko-KR" sz="16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Point on image coordinate</a:t>
                </a:r>
                <a:endParaRPr lang="en-US" altLang="ko-KR" sz="16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Intrinsic matrix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sz="1600" b="1" dirty="0"/>
                  <a:t> (</a:t>
                </a:r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r>
                  <a:rPr lang="en-US" altLang="ko-KR" sz="1600" b="1" dirty="0"/>
                  <a:t>: </a:t>
                </a:r>
                <a:r>
                  <a:rPr lang="en-US" altLang="ko-KR" sz="1600" dirty="0"/>
                  <a:t>Extrinsic matrix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93" y="817863"/>
                <a:ext cx="2973603" cy="1077218"/>
              </a:xfrm>
              <a:prstGeom prst="rect">
                <a:avLst/>
              </a:prstGeom>
              <a:blipFill>
                <a:blip r:embed="rId2"/>
                <a:stretch>
                  <a:fillRect t="-2260" r="-410" b="-6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5804362" y="4870878"/>
            <a:ext cx="5012198" cy="648072"/>
            <a:chOff x="323528" y="1484904"/>
            <a:chExt cx="8352736" cy="10800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Growing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>
              <a:stCxn id="8" idx="3"/>
              <a:endCxn id="9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9" idx="3"/>
              <a:endCxn id="10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10" idx="3"/>
              <a:endCxn id="11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11" idx="3"/>
              <a:endCxn id="11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5848008" y="5773074"/>
            <a:ext cx="4680520" cy="864096"/>
            <a:chOff x="3923928" y="5843364"/>
            <a:chExt cx="4680520" cy="86409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923928" y="5843364"/>
              <a:ext cx="4680520" cy="8640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053485" y="6021288"/>
              <a:ext cx="1037030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Find the best image pair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407321" y="5905847"/>
              <a:ext cx="1656184" cy="720080"/>
              <a:chOff x="5436096" y="5905847"/>
              <a:chExt cx="1656184" cy="720080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5436096" y="590584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8, 7-pt algorithm (F)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436096" y="630192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Calibrated, 5-pt algorithm (E)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7380311" y="6021288"/>
              <a:ext cx="1073487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Triangulation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5085581" y="6290270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7092280" y="6299795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아래쪽 화살표 24"/>
          <p:cNvSpPr/>
          <p:nvPr/>
        </p:nvSpPr>
        <p:spPr>
          <a:xfrm>
            <a:off x="8869413" y="5557598"/>
            <a:ext cx="115970" cy="1916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299567" y="5946413"/>
            <a:ext cx="1078312" cy="54458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56" y="2057371"/>
            <a:ext cx="3096344" cy="4336267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6894731" y="1737719"/>
            <a:ext cx="4017406" cy="2936570"/>
            <a:chOff x="4944011" y="1639095"/>
            <a:chExt cx="4017406" cy="2936570"/>
          </a:xfrm>
        </p:grpSpPr>
        <p:grpSp>
          <p:nvGrpSpPr>
            <p:cNvPr id="29" name="그룹 28"/>
            <p:cNvGrpSpPr/>
            <p:nvPr/>
          </p:nvGrpSpPr>
          <p:grpSpPr>
            <a:xfrm>
              <a:off x="5116876" y="1820247"/>
              <a:ext cx="3235187" cy="2755418"/>
              <a:chOff x="3563888" y="2996952"/>
              <a:chExt cx="3898347" cy="4113913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3563888" y="5264201"/>
                <a:ext cx="2004786" cy="1079881"/>
                <a:chOff x="4561861" y="3558584"/>
                <a:chExt cx="1080000" cy="720000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861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68" name="타원 67"/>
                <p:cNvSpPr/>
                <p:nvPr/>
              </p:nvSpPr>
              <p:spPr>
                <a:xfrm>
                  <a:off x="4985362" y="38729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9" name="타원 68"/>
                <p:cNvSpPr/>
                <p:nvPr/>
              </p:nvSpPr>
              <p:spPr>
                <a:xfrm>
                  <a:off x="5170334" y="408892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70" name="타원 69"/>
                <p:cNvSpPr/>
                <p:nvPr/>
              </p:nvSpPr>
              <p:spPr>
                <a:xfrm>
                  <a:off x="4959073" y="40253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>
                  <a:off x="5103089" y="388528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72" name="타원 71"/>
                <p:cNvSpPr/>
                <p:nvPr/>
              </p:nvSpPr>
              <p:spPr>
                <a:xfrm>
                  <a:off x="4944784" y="40984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5395861" y="4719876"/>
                <a:ext cx="2004786" cy="1336524"/>
                <a:chOff x="5652240" y="3558584"/>
                <a:chExt cx="1080000" cy="720000"/>
              </a:xfrm>
              <a:scene3d>
                <a:camera prst="isometricRightUp"/>
                <a:lightRig rig="threePt" dir="t"/>
              </a:scene3d>
            </p:grpSpPr>
            <p:pic>
              <p:nvPicPr>
                <p:cNvPr id="61" name="그림 6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240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62" name="타원 61"/>
                <p:cNvSpPr/>
                <p:nvPr/>
              </p:nvSpPr>
              <p:spPr>
                <a:xfrm>
                  <a:off x="6082625" y="387519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6135016" y="40192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6329135" y="406511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6238455" y="387804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6158824" y="410379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cxnSp>
            <p:nvCxnSpPr>
              <p:cNvPr id="43" name="직선 연결선 42"/>
              <p:cNvCxnSpPr>
                <a:endCxn id="50" idx="4"/>
              </p:cNvCxnSpPr>
              <p:nvPr/>
            </p:nvCxnSpPr>
            <p:spPr>
              <a:xfrm flipH="1" flipV="1">
                <a:off x="3913404" y="3526146"/>
                <a:ext cx="680232" cy="3091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>
                <a:endCxn id="50" idx="1"/>
              </p:cNvCxnSpPr>
              <p:nvPr/>
            </p:nvCxnSpPr>
            <p:spPr>
              <a:xfrm flipH="1" flipV="1">
                <a:off x="3883398" y="3467617"/>
                <a:ext cx="3328820" cy="27398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4587741" y="2996952"/>
                <a:ext cx="128275" cy="362105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5364088" y="4149080"/>
                <a:ext cx="1870474" cy="207658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flipV="1">
                <a:off x="4593635" y="4149080"/>
                <a:ext cx="770453" cy="24689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4716016" y="3068960"/>
                <a:ext cx="2512203" cy="31748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타원 48"/>
              <p:cNvSpPr/>
              <p:nvPr/>
            </p:nvSpPr>
            <p:spPr>
              <a:xfrm>
                <a:off x="4552379" y="6570857"/>
                <a:ext cx="84867" cy="685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870970" y="3457575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4677916" y="3022476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311130" y="4130030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>
              <a:xfrm flipV="1">
                <a:off x="4599234" y="6618007"/>
                <a:ext cx="529070" cy="3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/>
              <p:nvPr/>
            </p:nvCxnSpPr>
            <p:spPr>
              <a:xfrm>
                <a:off x="4593635" y="6628204"/>
                <a:ext cx="0" cy="48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endCxn id="67" idx="2"/>
              </p:cNvCxnSpPr>
              <p:nvPr/>
            </p:nvCxnSpPr>
            <p:spPr>
              <a:xfrm flipH="1" flipV="1">
                <a:off x="4566281" y="6344083"/>
                <a:ext cx="22934" cy="273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그룹 55"/>
              <p:cNvGrpSpPr/>
              <p:nvPr/>
            </p:nvGrpSpPr>
            <p:grpSpPr>
              <a:xfrm>
                <a:off x="6660232" y="5805264"/>
                <a:ext cx="802003" cy="893859"/>
                <a:chOff x="7400647" y="6083338"/>
                <a:chExt cx="802003" cy="893859"/>
              </a:xfrm>
            </p:grpSpPr>
            <p:sp>
              <p:nvSpPr>
                <p:cNvPr id="57" name="타원 56"/>
                <p:cNvSpPr/>
                <p:nvPr/>
              </p:nvSpPr>
              <p:spPr>
                <a:xfrm>
                  <a:off x="7904373" y="6453397"/>
                  <a:ext cx="84867" cy="6857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58" name="직선 화살표 연결선 57"/>
                <p:cNvCxnSpPr/>
                <p:nvPr/>
              </p:nvCxnSpPr>
              <p:spPr>
                <a:xfrm flipV="1">
                  <a:off x="7935316" y="6083338"/>
                  <a:ext cx="267334" cy="4047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/>
                <p:cNvCxnSpPr/>
                <p:nvPr/>
              </p:nvCxnSpPr>
              <p:spPr>
                <a:xfrm>
                  <a:off x="7929717" y="6494536"/>
                  <a:ext cx="0" cy="4826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/>
                <p:cNvCxnSpPr/>
                <p:nvPr/>
              </p:nvCxnSpPr>
              <p:spPr>
                <a:xfrm flipH="1" flipV="1">
                  <a:off x="7400647" y="6350673"/>
                  <a:ext cx="524652" cy="1329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4944011" y="1919582"/>
                  <a:ext cx="528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직사각형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011" y="1919582"/>
                  <a:ext cx="52867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/>
                <p:cNvSpPr/>
                <p:nvPr/>
              </p:nvSpPr>
              <p:spPr>
                <a:xfrm>
                  <a:off x="5595992" y="1639095"/>
                  <a:ext cx="528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92" y="1639095"/>
                  <a:ext cx="52867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/>
                <p:cNvSpPr/>
                <p:nvPr/>
              </p:nvSpPr>
              <p:spPr>
                <a:xfrm>
                  <a:off x="6124662" y="2271679"/>
                  <a:ext cx="528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직사각형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662" y="2271679"/>
                  <a:ext cx="52867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직사각형 32"/>
            <p:cNvSpPr/>
            <p:nvPr/>
          </p:nvSpPr>
          <p:spPr>
            <a:xfrm>
              <a:off x="5268388" y="4191825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Cam1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180434" y="3877819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Cam2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/>
                <p:cNvSpPr/>
                <p:nvPr/>
              </p:nvSpPr>
              <p:spPr>
                <a:xfrm>
                  <a:off x="5332330" y="3370453"/>
                  <a:ext cx="5061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3" name="직사각형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330" y="3370453"/>
                  <a:ext cx="50610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직사각형 35"/>
                <p:cNvSpPr/>
                <p:nvPr/>
              </p:nvSpPr>
              <p:spPr>
                <a:xfrm>
                  <a:off x="5885531" y="3293623"/>
                  <a:ext cx="5061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직사각형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531" y="3293623"/>
                  <a:ext cx="50610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/>
                <p:cNvSpPr/>
                <p:nvPr/>
              </p:nvSpPr>
              <p:spPr>
                <a:xfrm>
                  <a:off x="6064508" y="3661090"/>
                  <a:ext cx="5061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08" y="3661090"/>
                  <a:ext cx="50610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/>
                <p:cNvSpPr/>
                <p:nvPr/>
              </p:nvSpPr>
              <p:spPr>
                <a:xfrm>
                  <a:off x="6884835" y="3299534"/>
                  <a:ext cx="55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6" name="직사각형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835" y="3299534"/>
                  <a:ext cx="55810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7348847" y="2898708"/>
                  <a:ext cx="55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8847" y="2898708"/>
                  <a:ext cx="558102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/>
                <p:cNvSpPr/>
                <p:nvPr/>
              </p:nvSpPr>
              <p:spPr>
                <a:xfrm>
                  <a:off x="7584257" y="3224721"/>
                  <a:ext cx="55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57" y="3224721"/>
                  <a:ext cx="558102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252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 Optimization (Bundle Adjustment)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3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1981200" y="1085532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Bundle adjustment </a:t>
            </a:r>
            <a:endParaRPr lang="en-US" altLang="ko-KR" dirty="0"/>
          </a:p>
          <a:p>
            <a:pPr lvl="1"/>
            <a:r>
              <a:rPr lang="en-US" altLang="ko-KR" sz="1800" dirty="0"/>
              <a:t>Refines a visual reconstruction to produce jointly optimal 3D structure and viewing parameters</a:t>
            </a:r>
          </a:p>
          <a:p>
            <a:pPr lvl="1"/>
            <a:r>
              <a:rPr lang="en-US" altLang="ko-KR" sz="1800" dirty="0"/>
              <a:t>‘Bundle’ refers to the bundle of light rays leaving each 3D feature and converging on each camera center.</a:t>
            </a:r>
          </a:p>
          <a:p>
            <a:pPr lvl="1"/>
            <a:endParaRPr lang="en-US" altLang="ko-KR" sz="28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23" y="3029256"/>
            <a:ext cx="3892898" cy="2334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24" y="3029256"/>
            <a:ext cx="3901677" cy="23396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33753" y="5394825"/>
            <a:ext cx="294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Before Bundle adjustment </a:t>
            </a:r>
            <a:endParaRPr lang="ko-KR" alt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712742" y="5394825"/>
            <a:ext cx="294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After Bundle adjustment </a:t>
            </a:r>
            <a:endParaRPr lang="ko-KR" alt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462828" y="5968612"/>
            <a:ext cx="6205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[6] </a:t>
            </a:r>
            <a:r>
              <a:rPr lang="en-US" altLang="ko-KR" sz="1000" dirty="0" err="1"/>
              <a:t>Triggs</a:t>
            </a:r>
            <a:r>
              <a:rPr lang="en-US" altLang="ko-KR" sz="1000" dirty="0"/>
              <a:t>, Bill, et al. "Bundle adjustment—a modern synthesis." </a:t>
            </a:r>
            <a:r>
              <a:rPr lang="ko-KR" altLang="ko-KR" sz="1000" i="1" dirty="0"/>
              <a:t>International workshop on vision algorithms</a:t>
            </a:r>
            <a:r>
              <a:rPr lang="ko-KR" altLang="ko-KR" sz="1000" dirty="0"/>
              <a:t>. Springer Berlin Heidelberg, 1999.</a:t>
            </a:r>
            <a:endParaRPr lang="en-US" altLang="ko-KR" sz="1000" dirty="0"/>
          </a:p>
          <a:p>
            <a:r>
              <a:rPr lang="en-US" altLang="ko-KR" sz="1000" dirty="0"/>
              <a:t>[7] </a:t>
            </a:r>
            <a:r>
              <a:rPr lang="en-US" altLang="ko-KR" sz="1000" dirty="0" err="1"/>
              <a:t>Jeong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Yekeun</a:t>
            </a:r>
            <a:r>
              <a:rPr lang="en-US" altLang="ko-KR" sz="1000" dirty="0"/>
              <a:t>, et al. "Pushing the envelope of modern methods for bundle adjustment." </a:t>
            </a:r>
          </a:p>
          <a:p>
            <a:r>
              <a:rPr lang="en-US" altLang="ko-KR" sz="1000" i="1" dirty="0"/>
              <a:t>IEEE transactions on pattern analysis and machine intelligence</a:t>
            </a:r>
            <a:r>
              <a:rPr lang="en-US" altLang="ko-KR" sz="1000" dirty="0"/>
              <a:t> (2012): 1605-1617.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646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Bundle Adjustment’s Mathematical Problem</a:t>
            </a:r>
          </a:p>
          <a:p>
            <a:pPr lvl="1"/>
            <a:r>
              <a:rPr lang="en-US" altLang="ko-KR" dirty="0" smtClean="0"/>
              <a:t>Minimize re-projection error</a:t>
            </a:r>
          </a:p>
          <a:p>
            <a:pPr lvl="1"/>
            <a:r>
              <a:rPr lang="en-US" altLang="ko-KR" dirty="0"/>
              <a:t>Non-linear Least Square </a:t>
            </a:r>
            <a:r>
              <a:rPr lang="en-US" altLang="ko-KR" dirty="0" smtClean="0"/>
              <a:t>approach</a:t>
            </a:r>
          </a:p>
          <a:p>
            <a:pPr lvl="1"/>
            <a:r>
              <a:rPr lang="en-US" altLang="ko-KR" dirty="0" smtClean="0"/>
              <a:t>Good approximate values are needed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99717" y="3197906"/>
                <a:ext cx="3149050" cy="1150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ko-KR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717" y="3197906"/>
                <a:ext cx="3149050" cy="11505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그룹 50"/>
          <p:cNvGrpSpPr/>
          <p:nvPr/>
        </p:nvGrpSpPr>
        <p:grpSpPr>
          <a:xfrm>
            <a:off x="1739197" y="2820757"/>
            <a:ext cx="5267160" cy="3324910"/>
            <a:chOff x="171425" y="2801253"/>
            <a:chExt cx="5267160" cy="3324910"/>
          </a:xfrm>
        </p:grpSpPr>
        <p:cxnSp>
          <p:nvCxnSpPr>
            <p:cNvPr id="8" name="직선 화살표 연결선 7"/>
            <p:cNvCxnSpPr/>
            <p:nvPr/>
          </p:nvCxnSpPr>
          <p:spPr>
            <a:xfrm flipH="1">
              <a:off x="171425" y="4753167"/>
              <a:ext cx="675027" cy="39076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H="1" flipV="1">
              <a:off x="843059" y="3976802"/>
              <a:ext cx="3392" cy="77636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846454" y="4753167"/>
              <a:ext cx="652992" cy="41352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평행 사변형 10"/>
            <p:cNvSpPr/>
            <p:nvPr/>
          </p:nvSpPr>
          <p:spPr>
            <a:xfrm rot="20912187">
              <a:off x="1789694" y="3685373"/>
              <a:ext cx="1487713" cy="1753936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03601" y="3230544"/>
              <a:ext cx="1534984" cy="1432560"/>
              <a:chOff x="3615108" y="2873058"/>
              <a:chExt cx="1534984" cy="1432560"/>
            </a:xfrm>
          </p:grpSpPr>
          <p:cxnSp>
            <p:nvCxnSpPr>
              <p:cNvPr id="13" name="직선 연결선 12"/>
              <p:cNvCxnSpPr/>
              <p:nvPr/>
            </p:nvCxnSpPr>
            <p:spPr>
              <a:xfrm flipH="1">
                <a:off x="3615108" y="2873058"/>
                <a:ext cx="579944" cy="9753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 flipH="1" flipV="1">
                <a:off x="3615520" y="3848418"/>
                <a:ext cx="1534572" cy="4572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 flipH="1" flipV="1">
                <a:off x="4195052" y="2873058"/>
                <a:ext cx="955040" cy="14325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2157933" y="4371808"/>
              <a:ext cx="650240" cy="606852"/>
              <a:chOff x="3767508" y="3025458"/>
              <a:chExt cx="1534984" cy="1432560"/>
            </a:xfrm>
          </p:grpSpPr>
          <p:cxnSp>
            <p:nvCxnSpPr>
              <p:cNvPr id="17" name="직선 연결선 16"/>
              <p:cNvCxnSpPr/>
              <p:nvPr/>
            </p:nvCxnSpPr>
            <p:spPr>
              <a:xfrm flipH="1">
                <a:off x="3767508" y="3025458"/>
                <a:ext cx="579944" cy="9753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3767920" y="4000818"/>
                <a:ext cx="1534572" cy="4572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 flipV="1">
                <a:off x="4347452" y="3025458"/>
                <a:ext cx="955040" cy="14325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/>
            <p:cNvCxnSpPr/>
            <p:nvPr/>
          </p:nvCxnSpPr>
          <p:spPr>
            <a:xfrm flipV="1">
              <a:off x="866237" y="3230548"/>
              <a:ext cx="3617308" cy="149581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795991" y="4689907"/>
              <a:ext cx="109728" cy="1097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338662" y="2826672"/>
                  <a:ext cx="289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662" y="2826672"/>
                  <a:ext cx="289766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06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966219" y="4173997"/>
                  <a:ext cx="289766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6219" y="4173997"/>
                  <a:ext cx="289766" cy="395621"/>
                </a:xfrm>
                <a:prstGeom prst="rect">
                  <a:avLst/>
                </a:prstGeom>
                <a:blipFill>
                  <a:blip r:embed="rId4"/>
                  <a:stretch>
                    <a:fillRect r="-5319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24860" y="4505241"/>
                  <a:ext cx="289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60" y="4505241"/>
                  <a:ext cx="28976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48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/>
            <p:cNvSpPr txBox="1"/>
            <p:nvPr/>
          </p:nvSpPr>
          <p:spPr>
            <a:xfrm>
              <a:off x="1791555" y="5756831"/>
              <a:ext cx="1628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plane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4430100" y="3170585"/>
              <a:ext cx="109728" cy="1097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346910" y="4335706"/>
              <a:ext cx="109728" cy="1097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73203" y="3959785"/>
                  <a:ext cx="289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203" y="3959785"/>
                  <a:ext cx="28976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088547" y="3175744"/>
                  <a:ext cx="1167438" cy="41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𝐊</m:t>
                            </m:r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547" y="3175744"/>
                  <a:ext cx="1167438" cy="41139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화살표 연결선 45"/>
            <p:cNvCxnSpPr>
              <a:stCxn id="43" idx="2"/>
            </p:cNvCxnSpPr>
            <p:nvPr/>
          </p:nvCxnSpPr>
          <p:spPr>
            <a:xfrm>
              <a:off x="1672266" y="3587139"/>
              <a:ext cx="626941" cy="5131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8040" y="2801253"/>
              <a:ext cx="2264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Re-projected point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844176" y="2781853"/>
            <a:ext cx="22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 function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7931781" y="4503003"/>
                <a:ext cx="2579168" cy="140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400" dirty="0"/>
                  <a:t>: The number of cameras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1400" dirty="0"/>
                  <a:t>: The number of features</a:t>
                </a:r>
              </a:p>
              <a:p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The projection function </a:t>
                </a:r>
              </a:p>
              <a:p>
                <a:r>
                  <a:rPr lang="en-US" altLang="ko-KR" sz="1400" dirty="0">
                    <a:ea typeface="Cambria Math" panose="02040503050406030204" pitchFamily="18" charset="0"/>
                  </a:rPr>
                  <a:t>     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/>
                  <a:t>)</a:t>
                </a:r>
                <a:endParaRPr lang="ko-KR" alt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1400" dirty="0"/>
                  <a:t>: indicator variable</a:t>
                </a:r>
              </a:p>
              <a:p>
                <a:r>
                  <a:rPr lang="en-US" altLang="ko-KR" sz="1400" dirty="0"/>
                  <a:t>     1 if visible, 0 other wise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81" y="4503003"/>
                <a:ext cx="2579168" cy="1402307"/>
              </a:xfrm>
              <a:prstGeom prst="rect">
                <a:avLst/>
              </a:prstGeom>
              <a:blipFill>
                <a:blip r:embed="rId8"/>
                <a:stretch>
                  <a:fillRect t="-870" b="-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3898681" y="4164602"/>
            <a:ext cx="54864" cy="19060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3971716" y="4262724"/>
            <a:ext cx="906498" cy="670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32259" y="4766712"/>
            <a:ext cx="236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Re-projection error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1981200" y="1085532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LM Optimization</a:t>
            </a:r>
            <a:endParaRPr lang="en-US" altLang="ko-KR" dirty="0"/>
          </a:p>
          <a:p>
            <a:pPr lvl="1"/>
            <a:r>
              <a:rPr lang="en-US" altLang="ko-KR" sz="1800" dirty="0"/>
              <a:t>Make your own cost function (</a:t>
            </a:r>
            <a:r>
              <a:rPr lang="en-US" altLang="ko-KR" sz="1800" i="1" u="sng" dirty="0"/>
              <a:t>fun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Optimize the function with ‘</a:t>
            </a:r>
            <a:r>
              <a:rPr lang="en-US" altLang="ko-KR" sz="1800" dirty="0" err="1">
                <a:solidFill>
                  <a:srgbClr val="FF0000"/>
                </a:solidFill>
              </a:rPr>
              <a:t>lsqnonlin</a:t>
            </a:r>
            <a:r>
              <a:rPr lang="en-US" altLang="ko-KR" sz="1800" dirty="0"/>
              <a:t>’ function </a:t>
            </a:r>
          </a:p>
          <a:p>
            <a:pPr lvl="1"/>
            <a:r>
              <a:rPr lang="en-US" altLang="ko-KR" sz="1800" dirty="0"/>
              <a:t>See the error(residual) is decreasing </a:t>
            </a:r>
          </a:p>
          <a:p>
            <a:pPr lvl="2"/>
            <a:r>
              <a:rPr lang="en-US" altLang="ko-KR" sz="1600" dirty="0"/>
              <a:t>3D points and camera poses might be barely moved</a:t>
            </a:r>
          </a:p>
          <a:p>
            <a:pPr lvl="1"/>
            <a:endParaRPr lang="en-US" altLang="ko-KR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323" y="2760349"/>
            <a:ext cx="7576052" cy="385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1981200" y="1085532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Ceres solver (More extra credit)</a:t>
            </a:r>
            <a:endParaRPr lang="en-US" altLang="ko-KR" dirty="0"/>
          </a:p>
          <a:p>
            <a:pPr lvl="1"/>
            <a:r>
              <a:rPr lang="en-US" altLang="ko-KR" sz="1800" dirty="0"/>
              <a:t>An open source C++ library for modeling and solving large, complicated optimization problems.</a:t>
            </a:r>
          </a:p>
          <a:p>
            <a:pPr lvl="1"/>
            <a:r>
              <a:rPr lang="en-US" altLang="ko-KR" sz="1800" dirty="0"/>
              <a:t>Code on C++, then use .exe file on MATLAB</a:t>
            </a:r>
          </a:p>
          <a:p>
            <a:pPr lvl="2"/>
            <a:r>
              <a:rPr lang="en-US" altLang="ko-KR" sz="1600" dirty="0"/>
              <a:t>Use system function. ex) </a:t>
            </a:r>
            <a:r>
              <a:rPr lang="en-US" altLang="ko-KR" sz="1600" b="1" dirty="0"/>
              <a:t>system</a:t>
            </a:r>
            <a:r>
              <a:rPr lang="en-US" altLang="ko-KR" sz="1600" dirty="0"/>
              <a:t>(‘ceres.exe video.mp4’);</a:t>
            </a:r>
          </a:p>
          <a:p>
            <a:pPr lvl="1"/>
            <a:r>
              <a:rPr lang="en-US" altLang="ko-KR" sz="1800" dirty="0">
                <a:hlinkClick r:id="rId2"/>
              </a:rPr>
              <a:t>http://ceres-solver.org/</a:t>
            </a:r>
            <a:endParaRPr lang="en-US" altLang="ko-KR" sz="1800" dirty="0"/>
          </a:p>
          <a:p>
            <a:pPr lvl="1"/>
            <a:r>
              <a:rPr lang="en-US" altLang="ko-KR" sz="1800" dirty="0"/>
              <a:t>Dependencies</a:t>
            </a:r>
          </a:p>
          <a:p>
            <a:pPr lvl="2"/>
            <a:r>
              <a:rPr lang="en-US" altLang="ko-KR" sz="1600" dirty="0"/>
              <a:t>Eigen</a:t>
            </a:r>
          </a:p>
          <a:p>
            <a:pPr lvl="2"/>
            <a:r>
              <a:rPr lang="en-US" altLang="ko-KR" sz="1600" dirty="0"/>
              <a:t>Google Log</a:t>
            </a:r>
          </a:p>
          <a:p>
            <a:pPr marL="914400" lvl="2" indent="0">
              <a:buNone/>
            </a:pP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1895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PA2: Structure from Motion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Goal: Build a 3D &amp; Estimate camera poses, given the set of images 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225352" y="1966236"/>
            <a:ext cx="9721015" cy="4670934"/>
            <a:chOff x="1225352" y="1966236"/>
            <a:chExt cx="9721015" cy="46709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5352" y="1966236"/>
              <a:ext cx="9721015" cy="467093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6850" y="3018114"/>
              <a:ext cx="2302785" cy="2605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486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Auxiliary References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1973580" y="1321752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Multiple-View </a:t>
            </a:r>
            <a:r>
              <a:rPr lang="en-US" altLang="ko-KR" sz="1800" dirty="0"/>
              <a:t>Geometry (HZ)</a:t>
            </a:r>
          </a:p>
          <a:p>
            <a:pPr lvl="1"/>
            <a:r>
              <a:rPr lang="en-US" altLang="ko-KR" sz="1600" dirty="0"/>
              <a:t>Basic Projective Geometry (</a:t>
            </a:r>
            <a:r>
              <a:rPr lang="en-US" altLang="ko-KR" sz="1600" dirty="0" err="1"/>
              <a:t>ch.</a:t>
            </a:r>
            <a:r>
              <a:rPr lang="en-US" altLang="ko-KR" sz="1600" dirty="0"/>
              <a:t> 2,3)</a:t>
            </a:r>
          </a:p>
          <a:p>
            <a:pPr lvl="1"/>
            <a:r>
              <a:rPr lang="en-US" altLang="ko-KR" sz="1600" dirty="0"/>
              <a:t>Camera Models and Calibration (</a:t>
            </a:r>
            <a:r>
              <a:rPr lang="en-US" altLang="ko-KR" sz="1600" dirty="0" err="1"/>
              <a:t>ch.</a:t>
            </a:r>
            <a:r>
              <a:rPr lang="en-US" altLang="ko-KR" sz="1600" dirty="0"/>
              <a:t> 6,8)</a:t>
            </a:r>
          </a:p>
          <a:p>
            <a:pPr lvl="1"/>
            <a:r>
              <a:rPr lang="en-US" altLang="ko-KR" sz="1600" dirty="0" err="1"/>
              <a:t>Epipolar</a:t>
            </a:r>
            <a:r>
              <a:rPr lang="en-US" altLang="ko-KR" sz="1600" dirty="0"/>
              <a:t> Geometry and Implementation (</a:t>
            </a:r>
            <a:r>
              <a:rPr lang="en-US" altLang="ko-KR" sz="1600" dirty="0" err="1"/>
              <a:t>ch.</a:t>
            </a:r>
            <a:r>
              <a:rPr lang="en-US" altLang="ko-KR" sz="1600" dirty="0"/>
              <a:t> 9, 11)</a:t>
            </a:r>
          </a:p>
          <a:p>
            <a:pPr lvl="1"/>
            <a:r>
              <a:rPr lang="en-US" altLang="ko-KR" sz="1600" dirty="0"/>
              <a:t>Triangulation (</a:t>
            </a:r>
            <a:r>
              <a:rPr lang="en-US" altLang="ko-KR" sz="1600" dirty="0" err="1"/>
              <a:t>ch.</a:t>
            </a:r>
            <a:r>
              <a:rPr lang="en-US" altLang="ko-KR" sz="1600" dirty="0"/>
              <a:t> 12)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Computer Vision: Algorithms and Applications (S)</a:t>
            </a:r>
          </a:p>
          <a:p>
            <a:pPr lvl="1"/>
            <a:r>
              <a:rPr lang="en-US" altLang="ko-KR" sz="1600" dirty="0"/>
              <a:t>Structure from Motion (</a:t>
            </a:r>
            <a:r>
              <a:rPr lang="en-US" altLang="ko-KR" sz="1600" dirty="0" err="1"/>
              <a:t>ch.</a:t>
            </a:r>
            <a:r>
              <a:rPr lang="en-US" altLang="ko-KR" sz="1600" dirty="0"/>
              <a:t> 7)</a:t>
            </a:r>
          </a:p>
          <a:p>
            <a:r>
              <a:rPr lang="en-US" altLang="ko-KR" sz="1800" dirty="0" err="1"/>
              <a:t>Phillp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Torr’s</a:t>
            </a:r>
            <a:r>
              <a:rPr lang="en-US" altLang="ko-KR" sz="1800" dirty="0"/>
              <a:t> Structure from Motion toolkit</a:t>
            </a:r>
          </a:p>
          <a:p>
            <a:pPr lvl="1"/>
            <a:r>
              <a:rPr lang="en-US" altLang="ko-KR" sz="1600" dirty="0"/>
              <a:t>Includes F-matrix estimation, RANSAC, Triangulation and etc.</a:t>
            </a:r>
          </a:p>
          <a:p>
            <a:pPr lvl="1"/>
            <a:r>
              <a:rPr lang="en-US" altLang="ko-KR" sz="1600" dirty="0">
                <a:hlinkClick r:id="rId2"/>
              </a:rPr>
              <a:t>http://cms.brookes.ac.uk/staff/PhilipTorr/</a:t>
            </a:r>
            <a:endParaRPr lang="en-US" altLang="ko-KR" sz="1600" dirty="0"/>
          </a:p>
          <a:p>
            <a:endParaRPr lang="en-US" altLang="ko-KR" sz="1800" dirty="0"/>
          </a:p>
          <a:p>
            <a:r>
              <a:rPr lang="en-US" altLang="ko-KR" sz="1800" dirty="0"/>
              <a:t>Noah </a:t>
            </a:r>
            <a:r>
              <a:rPr lang="en-US" altLang="ko-KR" sz="1800" dirty="0" err="1"/>
              <a:t>Snavely’s</a:t>
            </a:r>
            <a:r>
              <a:rPr lang="en-US" altLang="ko-KR" sz="1800" dirty="0"/>
              <a:t> Bundler</a:t>
            </a:r>
          </a:p>
          <a:p>
            <a:pPr lvl="1"/>
            <a:r>
              <a:rPr lang="en-US" altLang="ko-KR" sz="1600" dirty="0"/>
              <a:t>The implementation of ‘Photo Tourism’ paper, which is exactly same as our goal</a:t>
            </a:r>
          </a:p>
          <a:p>
            <a:pPr lvl="1"/>
            <a:r>
              <a:rPr lang="en-US" altLang="ko-KR" sz="1600" dirty="0">
                <a:hlinkClick r:id="rId3"/>
              </a:rPr>
              <a:t>http://phototour.cs.washington.edu/bundler/</a:t>
            </a:r>
            <a:endParaRPr lang="en-US" altLang="ko-KR" sz="1600" dirty="0"/>
          </a:p>
          <a:p>
            <a:endParaRPr lang="en-US" altLang="ko-KR" sz="14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7783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Submission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1981200" y="1085532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Due :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November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18 </a:t>
            </a:r>
            <a:r>
              <a:rPr lang="en-US" altLang="ko-KR" sz="2000" b="1" dirty="0">
                <a:solidFill>
                  <a:srgbClr val="FF0000"/>
                </a:solidFill>
              </a:rPr>
              <a:t>11:59PM </a:t>
            </a:r>
            <a:r>
              <a:rPr lang="en-US" altLang="ko-KR" sz="2000" b="1" dirty="0"/>
              <a:t>(No delay)</a:t>
            </a:r>
          </a:p>
          <a:p>
            <a:r>
              <a:rPr lang="en-US" altLang="ko-KR" sz="2000" dirty="0"/>
              <a:t>To : </a:t>
            </a:r>
            <a:r>
              <a:rPr lang="en-US" altLang="ko-KR" sz="2000" dirty="0" err="1"/>
              <a:t>Sanghyun</a:t>
            </a:r>
            <a:r>
              <a:rPr lang="en-US" altLang="ko-KR" sz="2000" dirty="0"/>
              <a:t> Woo (</a:t>
            </a:r>
            <a:r>
              <a:rPr lang="en-US" altLang="ko-KR" sz="2000" dirty="0">
                <a:hlinkClick r:id="rId2"/>
              </a:rPr>
              <a:t>shwoo93@kaist.ac.kr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Submission should include…</a:t>
            </a:r>
          </a:p>
          <a:p>
            <a:pPr lvl="1"/>
            <a:r>
              <a:rPr lang="en-US" altLang="ko-KR" sz="1800" dirty="0"/>
              <a:t>Report</a:t>
            </a:r>
          </a:p>
          <a:p>
            <a:pPr lvl="1"/>
            <a:r>
              <a:rPr lang="en-US" altLang="ko-KR" sz="1800" dirty="0"/>
              <a:t>Source code</a:t>
            </a:r>
          </a:p>
          <a:p>
            <a:pPr lvl="1"/>
            <a:r>
              <a:rPr lang="en-US" altLang="ko-KR" sz="1800" dirty="0"/>
              <a:t>Summarization of 3point and 5point algorithm (up to 2page)</a:t>
            </a:r>
          </a:p>
          <a:p>
            <a:pPr lvl="2"/>
            <a:r>
              <a:rPr lang="en-US" altLang="ko-KR" sz="1600" dirty="0"/>
              <a:t>Refer to following papers </a:t>
            </a:r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Readme file explaining how to execute the program</a:t>
            </a:r>
          </a:p>
          <a:p>
            <a:pPr marL="457200" lvl="1" indent="0">
              <a:buNone/>
            </a:pPr>
            <a:endParaRPr lang="en-US" altLang="ko-KR" sz="1800" dirty="0"/>
          </a:p>
          <a:p>
            <a:r>
              <a:rPr lang="en-US" altLang="ko-KR" sz="2000" dirty="0"/>
              <a:t>Report should include…</a:t>
            </a:r>
          </a:p>
          <a:p>
            <a:pPr lvl="1"/>
            <a:r>
              <a:rPr lang="en-US" altLang="ko-KR" sz="1800" dirty="0"/>
              <a:t>Your understanding of each steps of algorithms</a:t>
            </a:r>
          </a:p>
          <a:p>
            <a:pPr lvl="1"/>
            <a:r>
              <a:rPr lang="en-US" altLang="ko-KR" sz="1800" dirty="0"/>
              <a:t>Indication of the parts that you implemented on your own and the parts you used open source code</a:t>
            </a:r>
          </a:p>
          <a:p>
            <a:pPr lvl="1"/>
            <a:r>
              <a:rPr lang="en-US" altLang="ko-KR" sz="1800" dirty="0"/>
              <a:t>The origin of the source code if you have used any</a:t>
            </a:r>
          </a:p>
          <a:p>
            <a:pPr lvl="1"/>
            <a:endParaRPr lang="en-US" altLang="ko-KR" sz="18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7259A-0BCB-264C-9E11-46732983AE76}"/>
              </a:ext>
            </a:extLst>
          </p:cNvPr>
          <p:cNvSpPr txBox="1"/>
          <p:nvPr/>
        </p:nvSpPr>
        <p:spPr>
          <a:xfrm>
            <a:off x="5636419" y="3582609"/>
            <a:ext cx="52396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Nistér</a:t>
            </a:r>
            <a:r>
              <a:rPr lang="en-US" altLang="ko-KR" sz="900" dirty="0"/>
              <a:t>, David. "An efficient solution to the five-point relative pose problem.“</a:t>
            </a:r>
            <a:r>
              <a:rPr lang="en-US" altLang="ko-KR" sz="900" i="1" dirty="0"/>
              <a:t> TPAMI</a:t>
            </a:r>
            <a:r>
              <a:rPr lang="ko-KR" altLang="ko-KR" sz="900" dirty="0"/>
              <a:t> 2004</a:t>
            </a:r>
            <a:endParaRPr lang="en-US" altLang="ko-KR" sz="9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7F99AF-06E9-1748-BEEF-121248615E62}"/>
              </a:ext>
            </a:extLst>
          </p:cNvPr>
          <p:cNvSpPr/>
          <p:nvPr/>
        </p:nvSpPr>
        <p:spPr>
          <a:xfrm>
            <a:off x="5636420" y="3779993"/>
            <a:ext cx="4743451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dirty="0" err="1"/>
              <a:t>Haralick</a:t>
            </a:r>
            <a:r>
              <a:rPr lang="en-US" altLang="ko-KR" sz="1000" dirty="0"/>
              <a:t>, Bert M., et al. "Review and analysis of solutions of the three point perspective pose estimation problem." </a:t>
            </a:r>
            <a:r>
              <a:rPr lang="en-US" altLang="ko-KR" sz="1000" i="1" dirty="0"/>
              <a:t>IJCV</a:t>
            </a:r>
            <a:r>
              <a:rPr lang="en-US" altLang="ko-KR" sz="1000" dirty="0"/>
              <a:t>  (1994)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914400" y="2374468"/>
            <a:ext cx="10363200" cy="1470025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Objective of PA2 (</a:t>
            </a:r>
            <a:r>
              <a:rPr lang="en-US" altLang="ko-KR" dirty="0" err="1" smtClean="0"/>
              <a:t>SfM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Practice and Understand:</a:t>
            </a:r>
            <a:br>
              <a:rPr lang="en-US" altLang="ko-KR" dirty="0" smtClean="0"/>
            </a:br>
            <a:endParaRPr lang="en-US" altLang="ko-KR" dirty="0" smtClean="0"/>
          </a:p>
          <a:p>
            <a:pPr marL="1200150" lvl="1" indent="-457200">
              <a:buAutoNum type="arabicPeriod"/>
            </a:pPr>
            <a:r>
              <a:rPr lang="en-US" altLang="ko-KR" dirty="0" smtClean="0"/>
              <a:t>Camera Calibration</a:t>
            </a:r>
          </a:p>
          <a:p>
            <a:pPr marL="1200150" lvl="1" indent="-457200">
              <a:buAutoNum type="arabicPeriod"/>
            </a:pPr>
            <a:endParaRPr lang="en-US" altLang="ko-KR" dirty="0" smtClean="0"/>
          </a:p>
          <a:p>
            <a:pPr marL="1200150" lvl="1" indent="-457200">
              <a:buAutoNum type="arabicPeriod"/>
            </a:pPr>
            <a:r>
              <a:rPr lang="en-US" altLang="ko-KR" dirty="0" smtClean="0"/>
              <a:t>Automatic </a:t>
            </a:r>
            <a:r>
              <a:rPr lang="en-US" altLang="ko-KR" dirty="0" smtClean="0"/>
              <a:t>C</a:t>
            </a:r>
            <a:r>
              <a:rPr lang="en-US" altLang="ko-KR" dirty="0" smtClean="0"/>
              <a:t>orrespondence Search with handling outliers</a:t>
            </a:r>
          </a:p>
          <a:p>
            <a:pPr marL="1200150" lvl="1" indent="-457200">
              <a:buAutoNum type="arabicPeriod"/>
            </a:pPr>
            <a:endParaRPr lang="en-US" altLang="ko-KR" dirty="0"/>
          </a:p>
          <a:p>
            <a:pPr marL="1200150" lvl="1" indent="-457200">
              <a:buAutoNum type="arabicPeriod"/>
            </a:pPr>
            <a:r>
              <a:rPr lang="en-US" altLang="ko-KR" dirty="0" err="1" smtClean="0"/>
              <a:t>Epipolar</a:t>
            </a:r>
            <a:r>
              <a:rPr lang="en-US" altLang="ko-KR" dirty="0" smtClean="0"/>
              <a:t> Geometry &amp; Perspective-n-Point problem</a:t>
            </a:r>
          </a:p>
          <a:p>
            <a:pPr marL="1200150" lvl="1" indent="-457200">
              <a:buAutoNum type="arabicPeriod"/>
            </a:pPr>
            <a:endParaRPr lang="en-US" altLang="ko-KR" dirty="0"/>
          </a:p>
          <a:p>
            <a:pPr marL="1200150" lvl="1" indent="-457200">
              <a:buAutoNum type="arabicPeriod"/>
            </a:pPr>
            <a:r>
              <a:rPr lang="en-US" altLang="ko-KR" dirty="0" smtClean="0"/>
              <a:t>Optimization (Bundle Adjustment)</a:t>
            </a:r>
          </a:p>
          <a:p>
            <a:pPr marL="1200150" lvl="1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63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 Camera Calibration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71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</p:spPr>
            <p:txBody>
              <a:bodyPr/>
              <a:lstStyle/>
              <a:p>
                <a:r>
                  <a:rPr lang="en-US" altLang="ko-KR" dirty="0" smtClean="0"/>
                  <a:t>What is camera calibration ?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Input: Dozens of images that capture a calibration checkerboard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Outputs: Camera </a:t>
                </a:r>
                <a:r>
                  <a:rPr lang="en-US" altLang="ko-KR" b="1" dirty="0"/>
                  <a:t>Intrinsic</a:t>
                </a:r>
                <a:r>
                  <a:rPr lang="en-US" altLang="ko-KR" dirty="0"/>
                  <a:t>, </a:t>
                </a:r>
                <a:r>
                  <a:rPr lang="en-US" altLang="ko-KR" b="1" dirty="0"/>
                  <a:t>Extrinsic</a:t>
                </a:r>
                <a:r>
                  <a:rPr lang="en-US" altLang="ko-KR" dirty="0"/>
                  <a:t>, Lens </a:t>
                </a:r>
                <a:r>
                  <a:rPr lang="en-US" altLang="ko-KR" b="1" dirty="0" smtClean="0"/>
                  <a:t>distortion</a:t>
                </a:r>
                <a:endParaRPr lang="en-US" altLang="ko-KR" dirty="0" smtClean="0"/>
              </a:p>
              <a:p>
                <a:pPr marL="1485900" lvl="2" indent="-342900"/>
                <a:r>
                  <a:rPr lang="en-US" altLang="ko-KR" dirty="0" smtClean="0"/>
                  <a:t>Intrinsic: 5 parameters (focal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 smtClean="0"/>
                  <a:t>, camera 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 smtClean="0"/>
                  <a:t>, skew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pPr marL="1485900" lvl="2" indent="-342900"/>
                <a:r>
                  <a:rPr lang="en-US" altLang="ko-KR" dirty="0" smtClean="0"/>
                  <a:t>Extrinsic: #of images x 12 parameters (3x3 rotation matrix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ko-KR" dirty="0" smtClean="0"/>
                  <a:t>, 3x1 translation vector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pPr marL="1485900" lvl="2" indent="-342900"/>
                <a:r>
                  <a:rPr lang="en-US" altLang="ko-KR" dirty="0" smtClean="0"/>
                  <a:t>Lens distortion: Normally 5 parameters (3 radial distortion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 smtClean="0"/>
                  <a:t>, 2 tangential distortion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 smtClean="0"/>
                  <a:t>)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 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	   </a:t>
                </a:r>
                <a:r>
                  <a:rPr lang="en-US" altLang="ko-KR" b="1" dirty="0" smtClean="0"/>
                  <a:t/>
                </a:r>
                <a:br>
                  <a:rPr lang="en-US" altLang="ko-KR" b="1" dirty="0" smtClean="0"/>
                </a:br>
                <a:endParaRPr lang="ko-KR" altLang="en-US" b="1" dirty="0"/>
              </a:p>
            </p:txBody>
          </p:sp>
        </mc:Choice>
        <mc:Fallback>
          <p:sp>
            <p:nvSpPr>
              <p:cNvPr id="113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349" y="1219200"/>
                <a:ext cx="11530291" cy="4906967"/>
              </a:xfrm>
              <a:blipFill>
                <a:blip r:embed="rId3"/>
                <a:stretch>
                  <a:fillRect l="-846" t="-994" r="-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Camera Calibration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496" y="3829862"/>
            <a:ext cx="3456704" cy="2687499"/>
          </a:xfrm>
          <a:prstGeom prst="rect">
            <a:avLst/>
          </a:prstGeom>
        </p:spPr>
      </p:pic>
      <p:pic>
        <p:nvPicPr>
          <p:cNvPr id="61" name="Picture 2" descr="camera calibration toolbox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9" y="3829862"/>
            <a:ext cx="3829091" cy="268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676116" y="3502108"/>
            <a:ext cx="3233142" cy="22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(1) Capture multiple images of checkerboard</a:t>
            </a:r>
            <a:endParaRPr lang="ko-KR" altLang="en-US" sz="1100" dirty="0"/>
          </a:p>
        </p:txBody>
      </p:sp>
      <p:sp>
        <p:nvSpPr>
          <p:cNvPr id="63" name="직사각형 62"/>
          <p:cNvSpPr/>
          <p:nvPr/>
        </p:nvSpPr>
        <p:spPr>
          <a:xfrm>
            <a:off x="4600138" y="3502108"/>
            <a:ext cx="3233142" cy="22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(2) Detect corners</a:t>
            </a:r>
            <a:endParaRPr lang="ko-KR" altLang="en-US" sz="1100" dirty="0"/>
          </a:p>
        </p:txBody>
      </p:sp>
      <p:sp>
        <p:nvSpPr>
          <p:cNvPr id="64" name="직사각형 63"/>
          <p:cNvSpPr/>
          <p:nvPr/>
        </p:nvSpPr>
        <p:spPr>
          <a:xfrm>
            <a:off x="8623498" y="3502108"/>
            <a:ext cx="3233142" cy="22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(3) Zhang’s Calibration</a:t>
            </a:r>
            <a:endParaRPr lang="ko-KR" altLang="en-US" sz="1100" dirty="0"/>
          </a:p>
        </p:txBody>
      </p:sp>
      <p:pic>
        <p:nvPicPr>
          <p:cNvPr id="65" name="Picture 7" descr="camera calibration toolbox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56" y="3968839"/>
            <a:ext cx="3672750" cy="14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8393084" y="5561558"/>
            <a:ext cx="3726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Zhang’s method requires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(a) The coordinates of corners</a:t>
            </a:r>
            <a:br>
              <a:rPr lang="en-US" altLang="ko-KR" dirty="0" smtClean="0"/>
            </a:br>
            <a:r>
              <a:rPr lang="en-US" altLang="ko-KR" dirty="0" smtClean="0"/>
              <a:t>(b) 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2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r>
              <a:rPr lang="en-US" altLang="ko-KR" dirty="0" smtClean="0"/>
              <a:t>Camera intrinsic parameters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Camera Calibration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63" name="평행 사변형 62"/>
          <p:cNvSpPr/>
          <p:nvPr/>
        </p:nvSpPr>
        <p:spPr>
          <a:xfrm rot="5400000">
            <a:off x="4144848" y="2123278"/>
            <a:ext cx="1974578" cy="2422313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3920981" y="2347145"/>
            <a:ext cx="454915" cy="94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3923266" y="2347145"/>
            <a:ext cx="1" cy="404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3884134" y="2304372"/>
            <a:ext cx="73692" cy="855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068544" y="2013514"/>
                <a:ext cx="32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544" y="2013514"/>
                <a:ext cx="3239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581320" y="2353466"/>
                <a:ext cx="32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20" y="2353466"/>
                <a:ext cx="3239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230529" y="2552186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529" y="2552186"/>
                <a:ext cx="323969" cy="461665"/>
              </a:xfrm>
              <a:prstGeom prst="rect">
                <a:avLst/>
              </a:prstGeom>
              <a:blipFill>
                <a:blip r:embed="rId5"/>
                <a:stretch>
                  <a:fillRect r="-11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7356756" y="2800226"/>
                <a:ext cx="4488612" cy="1475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3D point w.r.t world coordinate</a:t>
                </a:r>
                <a:endParaRPr lang="en-US" altLang="ko-KR" sz="16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</m:t>
                    </m:r>
                    <m:r>
                      <a:rPr lang="en-US" altLang="ko-KR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Point on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image</a:t>
                </a:r>
                <a:endParaRPr lang="en-US" altLang="ko-KR" sz="16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altLang="ko-KR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</m:t>
                    </m:r>
                    <m:r>
                      <a:rPr lang="en-US" altLang="ko-KR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Point on normalized image</a:t>
                </a:r>
                <a:endParaRPr lang="en-US" altLang="ko-KR" sz="16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 :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Camera intrinsic matrix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12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200" b="1" dirty="0">
                    <a:solidFill>
                      <a:schemeClr val="tx1"/>
                    </a:solidFill>
                  </a:rPr>
                  <a:t>: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Focal length, 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: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skew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12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200" b="1" dirty="0">
                    <a:solidFill>
                      <a:schemeClr val="tx1"/>
                    </a:solidFill>
                  </a:rPr>
                  <a:t> :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Camera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center</a:t>
                </a:r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6" y="2800226"/>
                <a:ext cx="4488612" cy="1475789"/>
              </a:xfrm>
              <a:prstGeom prst="rect">
                <a:avLst/>
              </a:prstGeom>
              <a:blipFill>
                <a:blip r:embed="rId6"/>
                <a:stretch>
                  <a:fillRect t="-1653" r="-408" b="-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평행 사변형 75"/>
          <p:cNvSpPr/>
          <p:nvPr/>
        </p:nvSpPr>
        <p:spPr>
          <a:xfrm rot="5400000">
            <a:off x="3742554" y="3703854"/>
            <a:ext cx="1362002" cy="1670836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3434677" y="5636682"/>
            <a:ext cx="53520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3434677" y="5250742"/>
            <a:ext cx="342215" cy="3859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>
            <a:off x="3434678" y="5636683"/>
            <a:ext cx="1" cy="51394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736744" y="3959742"/>
            <a:ext cx="1906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정규 영상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좌표계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Normalized image coordinate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4337975" y="4533815"/>
            <a:ext cx="454915" cy="94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>
            <a:off x="4340260" y="4533815"/>
            <a:ext cx="1" cy="404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/>
          <p:cNvSpPr/>
          <p:nvPr/>
        </p:nvSpPr>
        <p:spPr>
          <a:xfrm>
            <a:off x="4301128" y="4491042"/>
            <a:ext cx="73692" cy="855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667751" y="4281547"/>
                <a:ext cx="32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751" y="4281547"/>
                <a:ext cx="323969" cy="369332"/>
              </a:xfrm>
              <a:prstGeom prst="rect">
                <a:avLst/>
              </a:prstGeom>
              <a:blipFill>
                <a:blip r:embed="rId7"/>
                <a:stretch>
                  <a:fillRect t="-3279" r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998761" y="4702990"/>
                <a:ext cx="32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761" y="4702990"/>
                <a:ext cx="323969" cy="369332"/>
              </a:xfrm>
              <a:prstGeom prst="rect">
                <a:avLst/>
              </a:prstGeom>
              <a:blipFill>
                <a:blip r:embed="rId8"/>
                <a:stretch>
                  <a:fillRect t="-3279" r="-11321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1742397" y="5214285"/>
            <a:ext cx="1548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좌표계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Camera coordinate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3667510" y="3935114"/>
                <a:ext cx="323969" cy="471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510" y="3935114"/>
                <a:ext cx="323969" cy="471283"/>
              </a:xfrm>
              <a:prstGeom prst="rect">
                <a:avLst/>
              </a:prstGeom>
              <a:blipFill>
                <a:blip r:embed="rId9"/>
                <a:stretch>
                  <a:fillRect t="-2597" r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/>
          <p:cNvCxnSpPr/>
          <p:nvPr/>
        </p:nvCxnSpPr>
        <p:spPr>
          <a:xfrm flipV="1">
            <a:off x="3428238" y="1698572"/>
            <a:ext cx="1703900" cy="3928385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251937" y="1431961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937" y="1431961"/>
                <a:ext cx="323969" cy="461665"/>
              </a:xfrm>
              <a:prstGeom prst="rect">
                <a:avLst/>
              </a:prstGeom>
              <a:blipFill>
                <a:blip r:embed="rId10"/>
                <a:stretch>
                  <a:fillRect l="-5660" r="-6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/>
          <p:cNvSpPr/>
          <p:nvPr/>
        </p:nvSpPr>
        <p:spPr>
          <a:xfrm>
            <a:off x="3396135" y="5593884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3998760" y="4191152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864854" y="3445425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854" y="3445425"/>
                <a:ext cx="323969" cy="461665"/>
              </a:xfrm>
              <a:prstGeom prst="rect">
                <a:avLst/>
              </a:prstGeom>
              <a:blipFill>
                <a:blip r:embed="rId11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1830415" y="1977674"/>
            <a:ext cx="206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영상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좌표계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coordinate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5098284" y="1624218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4591522" y="2783017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9934305" y="619617"/>
            <a:ext cx="2240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Perspective projection</a:t>
            </a:r>
          </a:p>
          <a:p>
            <a:pPr algn="ctr"/>
            <a:r>
              <a:rPr lang="en-US" altLang="ko-KR" sz="1600" dirty="0"/>
              <a:t>(Pinhole model)</a:t>
            </a:r>
          </a:p>
        </p:txBody>
      </p:sp>
      <p:pic>
        <p:nvPicPr>
          <p:cNvPr id="53252" name="Picture 4" descr="https://t1.daumcdn.net/cfile/tistory/192F8344510E9B3A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13" y="1219200"/>
            <a:ext cx="1722612" cy="90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 descr="https://t1.daumcdn.net/cfile/tistory/017ADB3A511435821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138" y="807549"/>
            <a:ext cx="3719721" cy="134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11030905" y="2080535"/>
            <a:ext cx="74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Skew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998760" y="5414896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760" y="5414896"/>
                <a:ext cx="323969" cy="461665"/>
              </a:xfrm>
              <a:prstGeom prst="rect">
                <a:avLst/>
              </a:prstGeom>
              <a:blipFill>
                <a:blip r:embed="rId17"/>
                <a:stretch>
                  <a:fillRect r="-32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3744575" y="5017464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575" y="5017464"/>
                <a:ext cx="323969" cy="461665"/>
              </a:xfrm>
              <a:prstGeom prst="rect">
                <a:avLst/>
              </a:prstGeom>
              <a:blipFill>
                <a:blip r:embed="rId18"/>
                <a:stretch>
                  <a:fillRect r="-26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3478326" y="5833860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26" y="5833860"/>
                <a:ext cx="323969" cy="461665"/>
              </a:xfrm>
              <a:prstGeom prst="rect">
                <a:avLst/>
              </a:prstGeom>
              <a:blipFill>
                <a:blip r:embed="rId19"/>
                <a:stretch>
                  <a:fillRect l="-5660" r="-26415"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/>
              <p:cNvSpPr txBox="1"/>
              <p:nvPr/>
            </p:nvSpPr>
            <p:spPr>
              <a:xfrm>
                <a:off x="7769776" y="4615591"/>
                <a:ext cx="3358930" cy="146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776" y="4615591"/>
                <a:ext cx="3358930" cy="14618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1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내용 개체 틀 3"/>
          <p:cNvSpPr>
            <a:spLocks noGrp="1"/>
          </p:cNvSpPr>
          <p:nvPr>
            <p:ph idx="1"/>
          </p:nvPr>
        </p:nvSpPr>
        <p:spPr>
          <a:xfrm>
            <a:off x="326349" y="1219200"/>
            <a:ext cx="11530291" cy="4906967"/>
          </a:xfrm>
        </p:spPr>
        <p:txBody>
          <a:bodyPr/>
          <a:lstStyle/>
          <a:p>
            <a:r>
              <a:rPr lang="en-US" altLang="ko-KR" dirty="0"/>
              <a:t>Camera Extrinsic Parameters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Camera Calibration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D39262-B491-4869-BA95-D6A6C727505B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3434677" y="5636682"/>
            <a:ext cx="53520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3434677" y="5250742"/>
            <a:ext cx="342215" cy="3859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>
            <a:off x="3434678" y="5636683"/>
            <a:ext cx="1" cy="51394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742397" y="5214285"/>
            <a:ext cx="1548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좌표계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Camera coordinate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4" name="직선 화살표 연결선 93"/>
          <p:cNvCxnSpPr/>
          <p:nvPr/>
        </p:nvCxnSpPr>
        <p:spPr>
          <a:xfrm flipV="1">
            <a:off x="3428238" y="1698572"/>
            <a:ext cx="1703900" cy="3928385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251937" y="1431961"/>
                <a:ext cx="9621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937" y="1431961"/>
                <a:ext cx="962119" cy="461665"/>
              </a:xfrm>
              <a:prstGeom prst="rect">
                <a:avLst/>
              </a:prstGeom>
              <a:blipFill>
                <a:blip r:embed="rId3"/>
                <a:stretch>
                  <a:fillRect l="-19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/>
          <p:cNvSpPr/>
          <p:nvPr/>
        </p:nvSpPr>
        <p:spPr>
          <a:xfrm>
            <a:off x="3396135" y="5593884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/>
          <p:cNvCxnSpPr/>
          <p:nvPr/>
        </p:nvCxnSpPr>
        <p:spPr>
          <a:xfrm flipH="1">
            <a:off x="5641547" y="6183487"/>
            <a:ext cx="675027" cy="39076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6313180" y="5407122"/>
            <a:ext cx="3392" cy="77636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6316575" y="6183486"/>
            <a:ext cx="678826" cy="4298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/>
          <p:cNvSpPr/>
          <p:nvPr/>
        </p:nvSpPr>
        <p:spPr>
          <a:xfrm>
            <a:off x="6278031" y="6140688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263016" y="6109063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16" y="6109063"/>
                <a:ext cx="323969" cy="461665"/>
              </a:xfrm>
              <a:prstGeom prst="rect">
                <a:avLst/>
              </a:prstGeom>
              <a:blipFill>
                <a:blip r:embed="rId4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653177" y="6005127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177" y="6005127"/>
                <a:ext cx="323969" cy="461665"/>
              </a:xfrm>
              <a:prstGeom prst="rect">
                <a:avLst/>
              </a:prstGeom>
              <a:blipFill>
                <a:blip r:embed="rId5"/>
                <a:stretch>
                  <a:fillRect r="-5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6398801" y="5185916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01" y="5185916"/>
                <a:ext cx="323969" cy="461665"/>
              </a:xfrm>
              <a:prstGeom prst="rect">
                <a:avLst/>
              </a:prstGeom>
              <a:blipFill>
                <a:blip r:embed="rId6"/>
                <a:stretch>
                  <a:fillRect l="-5660" r="-47170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타원 108"/>
          <p:cNvSpPr/>
          <p:nvPr/>
        </p:nvSpPr>
        <p:spPr>
          <a:xfrm>
            <a:off x="5098284" y="1624218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813231" y="5380601"/>
            <a:ext cx="181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표준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좌표계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World coordinate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998760" y="5414896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760" y="5414896"/>
                <a:ext cx="323969" cy="461665"/>
              </a:xfrm>
              <a:prstGeom prst="rect">
                <a:avLst/>
              </a:prstGeom>
              <a:blipFill>
                <a:blip r:embed="rId7"/>
                <a:stretch>
                  <a:fillRect r="-32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3744575" y="5017464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575" y="5017464"/>
                <a:ext cx="323969" cy="461665"/>
              </a:xfrm>
              <a:prstGeom prst="rect">
                <a:avLst/>
              </a:prstGeom>
              <a:blipFill>
                <a:blip r:embed="rId8"/>
                <a:stretch>
                  <a:fillRect r="-26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3478326" y="5833860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26" y="5833860"/>
                <a:ext cx="323969" cy="461665"/>
              </a:xfrm>
              <a:prstGeom prst="rect">
                <a:avLst/>
              </a:prstGeom>
              <a:blipFill>
                <a:blip r:embed="rId9"/>
                <a:stretch>
                  <a:fillRect l="-5660" r="-26415"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호 11"/>
          <p:cNvSpPr/>
          <p:nvPr/>
        </p:nvSpPr>
        <p:spPr>
          <a:xfrm>
            <a:off x="3560288" y="5252959"/>
            <a:ext cx="3580490" cy="950607"/>
          </a:xfrm>
          <a:prstGeom prst="arc">
            <a:avLst>
              <a:gd name="adj1" fmla="val 1640891"/>
              <a:gd name="adj2" fmla="val 10737365"/>
            </a:avLst>
          </a:prstGeom>
          <a:ln w="5715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4832286" y="5344984"/>
                <a:ext cx="7636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3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286" y="5344984"/>
                <a:ext cx="763628" cy="646331"/>
              </a:xfrm>
              <a:prstGeom prst="rect">
                <a:avLst/>
              </a:prstGeom>
              <a:blipFill>
                <a:blip r:embed="rId10"/>
                <a:stretch>
                  <a:fillRect r="-26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7279518" y="2136595"/>
                <a:ext cx="2467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518" y="2136595"/>
                <a:ext cx="2467651" cy="461665"/>
              </a:xfrm>
              <a:prstGeom prst="rect">
                <a:avLst/>
              </a:prstGeom>
              <a:blipFill>
                <a:blip r:embed="rId11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8275618" y="2626261"/>
                <a:ext cx="2928893" cy="1316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618" y="2626261"/>
                <a:ext cx="2928893" cy="1316258"/>
              </a:xfrm>
              <a:prstGeom prst="rect">
                <a:avLst/>
              </a:prstGeom>
              <a:blipFill>
                <a:blip r:embed="rId12"/>
                <a:stretch>
                  <a:fillRect r="-1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7017116" y="1000803"/>
                <a:ext cx="4696927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3200" dirty="0" smtClean="0"/>
                  <a:t>: 3x3 rotation matrix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3200" dirty="0" smtClean="0"/>
                  <a:t>: 3x1 translation vector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116" y="1000803"/>
                <a:ext cx="4696927" cy="1077218"/>
              </a:xfrm>
              <a:prstGeom prst="rect">
                <a:avLst/>
              </a:prstGeom>
              <a:blipFill>
                <a:blip r:embed="rId13"/>
                <a:stretch>
                  <a:fillRect t="-7910" r="-2594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408307" y="4018881"/>
                <a:ext cx="3719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ko-KR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07" y="4018881"/>
                <a:ext cx="3719040" cy="461665"/>
              </a:xfrm>
              <a:prstGeom prst="rect">
                <a:avLst/>
              </a:prstGeom>
              <a:blipFill>
                <a:blip r:embed="rId14"/>
                <a:stretch>
                  <a:fillRect l="-32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862674" y="4505322"/>
                <a:ext cx="52258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en-US" altLang="ko-KR" b="1" dirty="0"/>
                  <a:t>: </a:t>
                </a:r>
                <a:r>
                  <a:rPr lang="en-US" altLang="ko-KR" dirty="0"/>
                  <a:t>3D point w.r.t world </a:t>
                </a:r>
                <a:r>
                  <a:rPr lang="en-US" altLang="ko-KR" dirty="0" smtClean="0"/>
                  <a:t>coordinate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b="1" dirty="0"/>
                  <a:t>: </a:t>
                </a:r>
                <a:r>
                  <a:rPr lang="en-US" altLang="ko-KR" dirty="0"/>
                  <a:t>3D point w.r.t </a:t>
                </a:r>
                <a:r>
                  <a:rPr lang="en-US" altLang="ko-KR" dirty="0" smtClean="0"/>
                  <a:t>camera coordinate</a:t>
                </a:r>
                <a:endParaRPr lang="en-US" altLang="ko-KR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74" y="4505322"/>
                <a:ext cx="5225854" cy="646331"/>
              </a:xfrm>
              <a:prstGeom prst="rect">
                <a:avLst/>
              </a:prstGeom>
              <a:blipFill>
                <a:blip r:embed="rId1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36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본문 내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5999</TotalTime>
  <Words>2011</Words>
  <Application>Microsoft Office PowerPoint</Application>
  <PresentationFormat>와이드스크린</PresentationFormat>
  <Paragraphs>526</Paragraphs>
  <Slides>42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5" baseType="lpstr">
      <vt:lpstr>CMR10</vt:lpstr>
      <vt:lpstr>나눔고딕</vt:lpstr>
      <vt:lpstr>나눔고딕 ExtraBold</vt:lpstr>
      <vt:lpstr>맑은 고딕</vt:lpstr>
      <vt:lpstr>바탕</vt:lpstr>
      <vt:lpstr>Arial</vt:lpstr>
      <vt:lpstr>Calibri</vt:lpstr>
      <vt:lpstr>Cambria Math</vt:lpstr>
      <vt:lpstr>Tahoma</vt:lpstr>
      <vt:lpstr>Times New Roman</vt:lpstr>
      <vt:lpstr>Wingdings</vt:lpstr>
      <vt:lpstr>2_본문 내용 마스터</vt:lpstr>
      <vt:lpstr>수식</vt:lpstr>
      <vt:lpstr>PA2: Structure-from-Motion (SfM)</vt:lpstr>
      <vt:lpstr>What is SfM?</vt:lpstr>
      <vt:lpstr>Overall Strategy</vt:lpstr>
      <vt:lpstr>PA2: Structure from Motion</vt:lpstr>
      <vt:lpstr>Objective of PA2 (SfM)</vt:lpstr>
      <vt:lpstr>1. Camera Calibration</vt:lpstr>
      <vt:lpstr>1. Camera Calibration</vt:lpstr>
      <vt:lpstr>1. Camera Calibration</vt:lpstr>
      <vt:lpstr>1. Camera Calibration</vt:lpstr>
      <vt:lpstr>1. Camera Calibration</vt:lpstr>
      <vt:lpstr>1. Camera Calibration</vt:lpstr>
      <vt:lpstr>1. Camera Calibration</vt:lpstr>
      <vt:lpstr>1. Camera Calibration</vt:lpstr>
      <vt:lpstr>1. Camera Calibration</vt:lpstr>
      <vt:lpstr>2. Correspondence Search</vt:lpstr>
      <vt:lpstr>2. Correspondence Search</vt:lpstr>
      <vt:lpstr>2. Correspondence Search</vt:lpstr>
      <vt:lpstr>2. Correspondence Search</vt:lpstr>
      <vt:lpstr>2. Correspondence Search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3. Epipolar Geometry &amp; PnP problem</vt:lpstr>
      <vt:lpstr>4. Optimization (Bundle Adjustment)</vt:lpstr>
      <vt:lpstr>Optimization</vt:lpstr>
      <vt:lpstr>Optimization</vt:lpstr>
      <vt:lpstr>Optimization</vt:lpstr>
      <vt:lpstr>Optimization</vt:lpstr>
      <vt:lpstr>Auxiliary References</vt:lpstr>
      <vt:lpstr>Submission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Research Overview</dc:title>
  <dc:creator>Soonmin Hwang</dc:creator>
  <cp:lastModifiedBy>임 성훈</cp:lastModifiedBy>
  <cp:revision>192</cp:revision>
  <dcterms:created xsi:type="dcterms:W3CDTF">2018-01-25T10:04:46Z</dcterms:created>
  <dcterms:modified xsi:type="dcterms:W3CDTF">2018-10-24T03:06:54Z</dcterms:modified>
</cp:coreProperties>
</file>